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2"/>
  </p:notesMasterIdLst>
  <p:handoutMasterIdLst>
    <p:handoutMasterId r:id="rId33"/>
  </p:handoutMasterIdLst>
  <p:sldIdLst>
    <p:sldId id="256" r:id="rId2"/>
    <p:sldId id="257" r:id="rId3"/>
    <p:sldId id="282" r:id="rId4"/>
    <p:sldId id="258" r:id="rId5"/>
    <p:sldId id="283" r:id="rId6"/>
    <p:sldId id="284" r:id="rId7"/>
    <p:sldId id="285" r:id="rId8"/>
    <p:sldId id="259" r:id="rId9"/>
    <p:sldId id="260" r:id="rId10"/>
    <p:sldId id="267" r:id="rId11"/>
    <p:sldId id="286" r:id="rId12"/>
    <p:sldId id="287" r:id="rId13"/>
    <p:sldId id="288" r:id="rId14"/>
    <p:sldId id="276" r:id="rId15"/>
    <p:sldId id="262" r:id="rId16"/>
    <p:sldId id="279" r:id="rId17"/>
    <p:sldId id="269" r:id="rId18"/>
    <p:sldId id="289" r:id="rId19"/>
    <p:sldId id="290" r:id="rId20"/>
    <p:sldId id="270" r:id="rId21"/>
    <p:sldId id="291" r:id="rId22"/>
    <p:sldId id="292" r:id="rId23"/>
    <p:sldId id="293" r:id="rId24"/>
    <p:sldId id="294" r:id="rId25"/>
    <p:sldId id="295" r:id="rId26"/>
    <p:sldId id="264" r:id="rId27"/>
    <p:sldId id="272" r:id="rId28"/>
    <p:sldId id="296" r:id="rId29"/>
    <p:sldId id="280" r:id="rId30"/>
    <p:sldId id="281" r:id="rId3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94660"/>
  </p:normalViewPr>
  <p:slideViewPr>
    <p:cSldViewPr snapToGrid="0">
      <p:cViewPr varScale="1">
        <p:scale>
          <a:sx n="62" d="100"/>
          <a:sy n="62" d="100"/>
        </p:scale>
        <p:origin x="1468" y="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75C83D-8519-4EB6-6ECD-1B44EE9140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Chara</a:t>
            </a:r>
          </a:p>
        </p:txBody>
      </p:sp>
      <p:sp>
        <p:nvSpPr>
          <p:cNvPr id="3" name="Date Placeholder 2">
            <a:extLst>
              <a:ext uri="{FF2B5EF4-FFF2-40B4-BE49-F238E27FC236}">
                <a16:creationId xmlns:a16="http://schemas.microsoft.com/office/drawing/2014/main" id="{362106C7-3D77-63A4-542F-8CD079BF02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FE557F-7EB9-44C7-B31A-2E179BA16E01}" type="datetimeFigureOut">
              <a:rPr lang="en-IN" smtClean="0"/>
              <a:t>21-11-2023</a:t>
            </a:fld>
            <a:endParaRPr lang="en-IN"/>
          </a:p>
        </p:txBody>
      </p:sp>
      <p:sp>
        <p:nvSpPr>
          <p:cNvPr id="4" name="Footer Placeholder 3">
            <a:extLst>
              <a:ext uri="{FF2B5EF4-FFF2-40B4-BE49-F238E27FC236}">
                <a16:creationId xmlns:a16="http://schemas.microsoft.com/office/drawing/2014/main" id="{0B908872-808F-2834-9826-8E8B12F1D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B216959-099F-2738-47FB-D8E02009F0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1A194B-CAC4-4284-9706-AFCC7A7990FE}" type="slidenum">
              <a:rPr lang="en-IN" smtClean="0"/>
              <a:t>‹#›</a:t>
            </a:fld>
            <a:endParaRPr lang="en-IN"/>
          </a:p>
        </p:txBody>
      </p:sp>
    </p:spTree>
    <p:extLst>
      <p:ext uri="{BB962C8B-B14F-4D97-AF65-F5344CB8AC3E}">
        <p14:creationId xmlns:p14="http://schemas.microsoft.com/office/powerpoint/2010/main" val="198997261"/>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Chara</a:t>
            </a:r>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3642760"/>
      </p:ext>
    </p:extLst>
  </p:cSld>
  <p:clrMap bg1="lt1" tx1="dk1" bg2="dk2" tx2="lt2" accent1="accent1" accent2="accent2" accent3="accent3" accent4="accent4" accent5="accent5" accent6="accent6" hlink="hlink" folHlink="folHlink"/>
  <p:hf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833DCBCB-371C-AFDF-7BB4-A7D3B2A4D91A}"/>
              </a:ext>
            </a:extLst>
          </p:cNvPr>
          <p:cNvSpPr>
            <a:spLocks noGrp="1"/>
          </p:cNvSpPr>
          <p:nvPr>
            <p:ph type="dt" idx="10"/>
          </p:nvPr>
        </p:nvSpPr>
        <p:spPr/>
        <p:txBody>
          <a:bodyPr/>
          <a:lstStyle/>
          <a:p>
            <a:endParaRPr lang="en-IN"/>
          </a:p>
        </p:txBody>
      </p:sp>
      <p:sp>
        <p:nvSpPr>
          <p:cNvPr id="3" name="Header Placeholder 2">
            <a:extLst>
              <a:ext uri="{FF2B5EF4-FFF2-40B4-BE49-F238E27FC236}">
                <a16:creationId xmlns:a16="http://schemas.microsoft.com/office/drawing/2014/main" id="{11EE1B37-C4A3-0D39-7BB0-1CE9B0A557D0}"/>
              </a:ext>
            </a:extLst>
          </p:cNvPr>
          <p:cNvSpPr>
            <a:spLocks noGrp="1"/>
          </p:cNvSpPr>
          <p:nvPr>
            <p:ph type="hdr" idx="2"/>
          </p:nvPr>
        </p:nvSpPr>
        <p:spPr/>
        <p:txBody>
          <a:bodyPr/>
          <a:lstStyle/>
          <a:p>
            <a:r>
              <a:rPr lang="en-IN"/>
              <a:t>Chara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2D6A3E6C-A4A6-EB21-E1E4-BC3F9C427F1C}"/>
              </a:ext>
            </a:extLst>
          </p:cNvPr>
          <p:cNvSpPr>
            <a:spLocks noGrp="1"/>
          </p:cNvSpPr>
          <p:nvPr>
            <p:ph type="dt" idx="10"/>
          </p:nvPr>
        </p:nvSpPr>
        <p:spPr/>
        <p:txBody>
          <a:bodyPr/>
          <a:lstStyle/>
          <a:p>
            <a:endParaRPr lang="en-IN"/>
          </a:p>
        </p:txBody>
      </p:sp>
      <p:sp>
        <p:nvSpPr>
          <p:cNvPr id="3" name="Header Placeholder 2">
            <a:extLst>
              <a:ext uri="{FF2B5EF4-FFF2-40B4-BE49-F238E27FC236}">
                <a16:creationId xmlns:a16="http://schemas.microsoft.com/office/drawing/2014/main" id="{E8AC23FA-85F8-07D3-746F-A3647B3F1A15}"/>
              </a:ext>
            </a:extLst>
          </p:cNvPr>
          <p:cNvSpPr>
            <a:spLocks noGrp="1"/>
          </p:cNvSpPr>
          <p:nvPr>
            <p:ph type="hdr" idx="2"/>
          </p:nvPr>
        </p:nvSpPr>
        <p:spPr/>
        <p:txBody>
          <a:bodyPr/>
          <a:lstStyle/>
          <a:p>
            <a:r>
              <a:rPr lang="en-IN"/>
              <a:t>Chara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E87FB6E1-0D44-D93C-B96E-C7F1448BB014}"/>
              </a:ext>
            </a:extLst>
          </p:cNvPr>
          <p:cNvSpPr>
            <a:spLocks noGrp="1"/>
          </p:cNvSpPr>
          <p:nvPr>
            <p:ph type="dt" idx="10"/>
          </p:nvPr>
        </p:nvSpPr>
        <p:spPr/>
        <p:txBody>
          <a:bodyPr/>
          <a:lstStyle/>
          <a:p>
            <a:endParaRPr lang="en-IN"/>
          </a:p>
        </p:txBody>
      </p:sp>
      <p:sp>
        <p:nvSpPr>
          <p:cNvPr id="3" name="Header Placeholder 2">
            <a:extLst>
              <a:ext uri="{FF2B5EF4-FFF2-40B4-BE49-F238E27FC236}">
                <a16:creationId xmlns:a16="http://schemas.microsoft.com/office/drawing/2014/main" id="{718714C1-D026-160B-EF40-DF49D44376C0}"/>
              </a:ext>
            </a:extLst>
          </p:cNvPr>
          <p:cNvSpPr>
            <a:spLocks noGrp="1"/>
          </p:cNvSpPr>
          <p:nvPr>
            <p:ph type="hdr" idx="2"/>
          </p:nvPr>
        </p:nvSpPr>
        <p:spPr/>
        <p:txBody>
          <a:bodyPr/>
          <a:lstStyle/>
          <a:p>
            <a:r>
              <a:rPr lang="en-IN"/>
              <a:t>Chara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5EBA916-072E-0424-A83E-C6EA16ED03DF}"/>
              </a:ext>
            </a:extLst>
          </p:cNvPr>
          <p:cNvSpPr>
            <a:spLocks noGrp="1"/>
          </p:cNvSpPr>
          <p:nvPr>
            <p:ph type="dt" idx="10"/>
          </p:nvPr>
        </p:nvSpPr>
        <p:spPr/>
        <p:txBody>
          <a:bodyPr/>
          <a:lstStyle/>
          <a:p>
            <a:endParaRPr lang="en-IN"/>
          </a:p>
        </p:txBody>
      </p:sp>
      <p:sp>
        <p:nvSpPr>
          <p:cNvPr id="3" name="Header Placeholder 2">
            <a:extLst>
              <a:ext uri="{FF2B5EF4-FFF2-40B4-BE49-F238E27FC236}">
                <a16:creationId xmlns:a16="http://schemas.microsoft.com/office/drawing/2014/main" id="{1180D7B7-A907-3FF4-357F-5FB1F581073E}"/>
              </a:ext>
            </a:extLst>
          </p:cNvPr>
          <p:cNvSpPr>
            <a:spLocks noGrp="1"/>
          </p:cNvSpPr>
          <p:nvPr>
            <p:ph type="hdr" idx="2"/>
          </p:nvPr>
        </p:nvSpPr>
        <p:spPr/>
        <p:txBody>
          <a:bodyPr/>
          <a:lstStyle/>
          <a:p>
            <a:r>
              <a:rPr lang="en-IN"/>
              <a:t>Chara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56EF61F6-671C-05C6-4B1A-A2B89F9E1D83}"/>
              </a:ext>
            </a:extLst>
          </p:cNvPr>
          <p:cNvSpPr>
            <a:spLocks noGrp="1"/>
          </p:cNvSpPr>
          <p:nvPr>
            <p:ph type="dt" idx="10"/>
          </p:nvPr>
        </p:nvSpPr>
        <p:spPr/>
        <p:txBody>
          <a:bodyPr/>
          <a:lstStyle/>
          <a:p>
            <a:endParaRPr lang="en-IN"/>
          </a:p>
        </p:txBody>
      </p:sp>
      <p:sp>
        <p:nvSpPr>
          <p:cNvPr id="3" name="Header Placeholder 2">
            <a:extLst>
              <a:ext uri="{FF2B5EF4-FFF2-40B4-BE49-F238E27FC236}">
                <a16:creationId xmlns:a16="http://schemas.microsoft.com/office/drawing/2014/main" id="{E6FB0DFC-09B2-0118-D78D-D135BE568FA9}"/>
              </a:ext>
            </a:extLst>
          </p:cNvPr>
          <p:cNvSpPr>
            <a:spLocks noGrp="1"/>
          </p:cNvSpPr>
          <p:nvPr>
            <p:ph type="hdr" idx="2"/>
          </p:nvPr>
        </p:nvSpPr>
        <p:spPr/>
        <p:txBody>
          <a:bodyPr/>
          <a:lstStyle/>
          <a:p>
            <a:r>
              <a:rPr lang="en-IN"/>
              <a:t>Chara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CC872831-1D85-00D4-FAAD-43AB0E5BE72B}"/>
              </a:ext>
            </a:extLst>
          </p:cNvPr>
          <p:cNvSpPr>
            <a:spLocks noGrp="1"/>
          </p:cNvSpPr>
          <p:nvPr>
            <p:ph type="dt" idx="10"/>
          </p:nvPr>
        </p:nvSpPr>
        <p:spPr/>
        <p:txBody>
          <a:bodyPr/>
          <a:lstStyle/>
          <a:p>
            <a:endParaRPr lang="en-IN"/>
          </a:p>
        </p:txBody>
      </p:sp>
      <p:sp>
        <p:nvSpPr>
          <p:cNvPr id="3" name="Header Placeholder 2">
            <a:extLst>
              <a:ext uri="{FF2B5EF4-FFF2-40B4-BE49-F238E27FC236}">
                <a16:creationId xmlns:a16="http://schemas.microsoft.com/office/drawing/2014/main" id="{5C13D684-8EA0-0DFA-8F46-E8235D23A89D}"/>
              </a:ext>
            </a:extLst>
          </p:cNvPr>
          <p:cNvSpPr>
            <a:spLocks noGrp="1"/>
          </p:cNvSpPr>
          <p:nvPr>
            <p:ph type="hdr" idx="2"/>
          </p:nvPr>
        </p:nvSpPr>
        <p:spPr/>
        <p:txBody>
          <a:bodyPr/>
          <a:lstStyle/>
          <a:p>
            <a:r>
              <a:rPr lang="en-IN"/>
              <a:t>Chara</a:t>
            </a:r>
          </a:p>
        </p:txBody>
      </p:sp>
    </p:spTree>
    <p:extLst>
      <p:ext uri="{BB962C8B-B14F-4D97-AF65-F5344CB8AC3E}">
        <p14:creationId xmlns:p14="http://schemas.microsoft.com/office/powerpoint/2010/main" val="3333636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26426B26-358B-6504-468D-7FEEC71418D2}"/>
              </a:ext>
            </a:extLst>
          </p:cNvPr>
          <p:cNvSpPr>
            <a:spLocks noGrp="1"/>
          </p:cNvSpPr>
          <p:nvPr>
            <p:ph type="dt" idx="10"/>
          </p:nvPr>
        </p:nvSpPr>
        <p:spPr/>
        <p:txBody>
          <a:bodyPr/>
          <a:lstStyle/>
          <a:p>
            <a:endParaRPr lang="en-IN"/>
          </a:p>
        </p:txBody>
      </p:sp>
      <p:sp>
        <p:nvSpPr>
          <p:cNvPr id="3" name="Header Placeholder 2">
            <a:extLst>
              <a:ext uri="{FF2B5EF4-FFF2-40B4-BE49-F238E27FC236}">
                <a16:creationId xmlns:a16="http://schemas.microsoft.com/office/drawing/2014/main" id="{93C0B7C2-66FF-2086-9695-376D4A4FA12E}"/>
              </a:ext>
            </a:extLst>
          </p:cNvPr>
          <p:cNvSpPr>
            <a:spLocks noGrp="1"/>
          </p:cNvSpPr>
          <p:nvPr>
            <p:ph type="hdr" idx="2"/>
          </p:nvPr>
        </p:nvSpPr>
        <p:spPr/>
        <p:txBody>
          <a:bodyPr/>
          <a:lstStyle/>
          <a:p>
            <a:r>
              <a:rPr lang="en-IN"/>
              <a:t>Chara</a:t>
            </a:r>
          </a:p>
        </p:txBody>
      </p:sp>
    </p:spTree>
    <p:extLst>
      <p:ext uri="{BB962C8B-B14F-4D97-AF65-F5344CB8AC3E}">
        <p14:creationId xmlns:p14="http://schemas.microsoft.com/office/powerpoint/2010/main" val="3490451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06/09/2023</a:t>
            </a:r>
            <a:endParaRPr/>
          </a:p>
        </p:txBody>
      </p:sp>
      <p:sp>
        <p:nvSpPr>
          <p:cNvPr id="19" name="Google Shape;1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Character Recognition Of Ancient Stone Inscriptions using HOG</a:t>
            </a:r>
            <a:endParaRPr/>
          </a:p>
        </p:txBody>
      </p:sp>
      <p:sp>
        <p:nvSpPr>
          <p:cNvPr id="20" name="Google Shape;2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06/09/2023</a:t>
            </a:r>
            <a:endParaRPr/>
          </a:p>
        </p:txBody>
      </p:sp>
      <p:sp>
        <p:nvSpPr>
          <p:cNvPr id="76" name="Google Shape;7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Character Recognition Of Ancient Stone Inscriptions using HOG</a:t>
            </a:r>
            <a:endParaRPr/>
          </a:p>
        </p:txBody>
      </p:sp>
      <p:sp>
        <p:nvSpPr>
          <p:cNvPr id="77" name="Google Shape;7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06/09/2023</a:t>
            </a:r>
            <a:endParaRPr/>
          </a:p>
        </p:txBody>
      </p:sp>
      <p:sp>
        <p:nvSpPr>
          <p:cNvPr id="82" name="Google Shape;8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Character Recognition Of Ancient Stone Inscriptions using HOG</a:t>
            </a:r>
            <a:endParaRPr/>
          </a:p>
        </p:txBody>
      </p:sp>
      <p:sp>
        <p:nvSpPr>
          <p:cNvPr id="83" name="Google Shape;8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06/09/2023</a:t>
            </a:r>
            <a:endParaRPr/>
          </a:p>
        </p:txBody>
      </p:sp>
      <p:sp>
        <p:nvSpPr>
          <p:cNvPr id="25" name="Google Shape;2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Character Recognition Of Ancient Stone Inscriptions using HOG</a:t>
            </a:r>
            <a:endParaRPr/>
          </a:p>
        </p:txBody>
      </p:sp>
      <p:sp>
        <p:nvSpPr>
          <p:cNvPr id="26" name="Google Shape;2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06/09/2023</a:t>
            </a:r>
            <a:endParaRPr/>
          </a:p>
        </p:txBody>
      </p:sp>
      <p:sp>
        <p:nvSpPr>
          <p:cNvPr id="31" name="Google Shape;31;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Character Recognition Of Ancient Stone Inscriptions using HOG</a:t>
            </a:r>
            <a:endParaRPr/>
          </a:p>
        </p:txBody>
      </p:sp>
      <p:sp>
        <p:nvSpPr>
          <p:cNvPr id="32" name="Google Shape;32;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06/09/2023</a:t>
            </a:r>
            <a:endParaRPr/>
          </a:p>
        </p:txBody>
      </p:sp>
      <p:sp>
        <p:nvSpPr>
          <p:cNvPr id="38" name="Google Shape;38;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Character Recognition Of Ancient Stone Inscriptions using HOG</a:t>
            </a:r>
            <a:endParaRPr/>
          </a:p>
        </p:txBody>
      </p:sp>
      <p:sp>
        <p:nvSpPr>
          <p:cNvPr id="39" name="Google Shape;39;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06/09/2023</a:t>
            </a:r>
            <a:endParaRPr/>
          </a:p>
        </p:txBody>
      </p:sp>
      <p:sp>
        <p:nvSpPr>
          <p:cNvPr id="47" name="Google Shape;47;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Character Recognition Of Ancient Stone Inscriptions using HOG</a:t>
            </a:r>
            <a:endParaRPr/>
          </a:p>
        </p:txBody>
      </p:sp>
      <p:sp>
        <p:nvSpPr>
          <p:cNvPr id="48" name="Google Shape;4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06/09/2023</a:t>
            </a:r>
            <a:endParaRPr/>
          </a:p>
        </p:txBody>
      </p:sp>
      <p:sp>
        <p:nvSpPr>
          <p:cNvPr id="52" name="Google Shape;5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Character Recognition Of Ancient Stone Inscriptions using HOG</a:t>
            </a:r>
            <a:endParaRPr/>
          </a:p>
        </p:txBody>
      </p:sp>
      <p:sp>
        <p:nvSpPr>
          <p:cNvPr id="53" name="Google Shape;5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06/09/2023</a:t>
            </a:r>
            <a:endParaRPr/>
          </a:p>
        </p:txBody>
      </p:sp>
      <p:sp>
        <p:nvSpPr>
          <p:cNvPr id="56" name="Google Shape;56;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Character Recognition Of Ancient Stone Inscriptions using HOG</a:t>
            </a:r>
            <a:endParaRPr/>
          </a:p>
        </p:txBody>
      </p:sp>
      <p:sp>
        <p:nvSpPr>
          <p:cNvPr id="57" name="Google Shape;57;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06/09/2023</a:t>
            </a:r>
            <a:endParaRPr/>
          </a:p>
        </p:txBody>
      </p:sp>
      <p:sp>
        <p:nvSpPr>
          <p:cNvPr id="63" name="Google Shape;6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Character Recognition Of Ancient Stone Inscriptions using HOG</a:t>
            </a:r>
            <a:endParaRPr/>
          </a:p>
        </p:txBody>
      </p:sp>
      <p:sp>
        <p:nvSpPr>
          <p:cNvPr id="64" name="Google Shape;6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
          <p:cNvSpPr>
            <a:spLocks noGrp="1"/>
          </p:cNvSpPr>
          <p:nvPr>
            <p:ph type="pic" idx="2"/>
          </p:nvPr>
        </p:nvSpPr>
        <p:spPr>
          <a:xfrm>
            <a:off x="1792288" y="612775"/>
            <a:ext cx="5486400" cy="4114800"/>
          </a:xfrm>
          <a:prstGeom prst="rect">
            <a:avLst/>
          </a:prstGeom>
          <a:noFill/>
          <a:ln>
            <a:noFill/>
          </a:ln>
        </p:spPr>
      </p:sp>
      <p:sp>
        <p:nvSpPr>
          <p:cNvPr id="68" name="Google Shape;68;p1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06/09/2023</a:t>
            </a:r>
            <a:endParaRPr/>
          </a:p>
        </p:txBody>
      </p:sp>
      <p:sp>
        <p:nvSpPr>
          <p:cNvPr id="70" name="Google Shape;70;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Character Recognition Of Ancient Stone Inscriptions using HOG</a:t>
            </a:r>
            <a:endParaRPr/>
          </a:p>
        </p:txBody>
      </p:sp>
      <p:sp>
        <p:nvSpPr>
          <p:cNvPr id="71" name="Google Shape;71;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06/09/2023</a:t>
            </a:r>
            <a:endParaRPr/>
          </a:p>
        </p:txBody>
      </p:sp>
      <p:sp>
        <p:nvSpPr>
          <p:cNvPr id="13" name="Google Shape;1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Character Recognition Of Ancient Stone Inscriptions using HOG</a:t>
            </a:r>
            <a:endParaRPr/>
          </a:p>
        </p:txBody>
      </p:sp>
      <p:sp>
        <p:nvSpPr>
          <p:cNvPr id="14" name="Google Shape;1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685800" y="2388853"/>
            <a:ext cx="7772400" cy="1470025"/>
          </a:xfrm>
          <a:prstGeom prst="rect">
            <a:avLst/>
          </a:prstGeom>
          <a:noFill/>
          <a:ln>
            <a:noFill/>
          </a:ln>
        </p:spPr>
        <p:txBody>
          <a:bodyPr spcFirstLastPara="1" wrap="square" lIns="91425" tIns="45700" rIns="91425" bIns="45700" anchor="ctr" anchorCtr="0">
            <a:noAutofit/>
          </a:bodyPr>
          <a:lstStyle/>
          <a:p>
            <a:pPr lvl="0">
              <a:buSzPts val="4400"/>
            </a:pPr>
            <a:r>
              <a:rPr lang="en-IN" sz="3200" b="1" dirty="0">
                <a:latin typeface="Times New Roman" pitchFamily="18" charset="0"/>
                <a:cs typeface="Times New Roman" pitchFamily="18" charset="0"/>
              </a:rPr>
              <a:t>Stone Inscription Recognition and Identification System</a:t>
            </a:r>
            <a:endParaRPr sz="3200" dirty="0">
              <a:latin typeface="Times New Roman" panose="02020603050405020304" pitchFamily="18" charset="0"/>
              <a:cs typeface="Times New Roman" panose="02020603050405020304" pitchFamily="18" charset="0"/>
            </a:endParaRPr>
          </a:p>
        </p:txBody>
      </p:sp>
      <p:sp>
        <p:nvSpPr>
          <p:cNvPr id="89" name="Google Shape;89;p1"/>
          <p:cNvSpPr txBox="1">
            <a:spLocks noGrp="1"/>
          </p:cNvSpPr>
          <p:nvPr>
            <p:ph type="subTitle" idx="1"/>
          </p:nvPr>
        </p:nvSpPr>
        <p:spPr>
          <a:xfrm>
            <a:off x="4310063" y="4633645"/>
            <a:ext cx="4605337" cy="2427003"/>
          </a:xfrm>
          <a:prstGeom prst="rect">
            <a:avLst/>
          </a:prstGeom>
          <a:noFill/>
          <a:ln>
            <a:noFill/>
          </a:ln>
        </p:spPr>
        <p:txBody>
          <a:bodyPr spcFirstLastPara="1" wrap="square" lIns="91425" tIns="45700" rIns="91425" bIns="45700" anchor="t" anchorCtr="0">
            <a:normAutofit/>
          </a:bodyPr>
          <a:lstStyle/>
          <a:p>
            <a:r>
              <a:rPr lang="en-US" sz="1800" dirty="0">
                <a:solidFill>
                  <a:schemeClr val="tx1"/>
                </a:solidFill>
                <a:latin typeface="Times New Roman" panose="02020603050405020304" pitchFamily="18" charset="0"/>
                <a:cs typeface="Times New Roman" panose="02020603050405020304" pitchFamily="18" charset="0"/>
              </a:rPr>
              <a:t>PRESENTED BY :-</a:t>
            </a:r>
          </a:p>
          <a:p>
            <a:r>
              <a:rPr lang="en-US" sz="1800" dirty="0">
                <a:solidFill>
                  <a:schemeClr val="tx1"/>
                </a:solidFill>
                <a:latin typeface="Times New Roman" panose="02020603050405020304" pitchFamily="18" charset="0"/>
                <a:cs typeface="Times New Roman" panose="02020603050405020304" pitchFamily="18" charset="0"/>
              </a:rPr>
              <a:t>KALLURI SHANMUKHA SAI [RA2011003010841]</a:t>
            </a:r>
          </a:p>
          <a:p>
            <a:r>
              <a:rPr lang="en-US" sz="1800" dirty="0">
                <a:solidFill>
                  <a:schemeClr val="tx1"/>
                </a:solidFill>
                <a:latin typeface="Times New Roman" panose="02020603050405020304" pitchFamily="18" charset="0"/>
                <a:cs typeface="Times New Roman" panose="02020603050405020304" pitchFamily="18" charset="0"/>
              </a:rPr>
              <a:t>AKULA TRIYAN SUBRAMANYAM [RA2011003010870]</a:t>
            </a:r>
            <a:endParaRPr lang="en-IN" sz="1800" dirty="0">
              <a:solidFill>
                <a:schemeClr val="tx1"/>
              </a:solidFill>
              <a:latin typeface="Times New Roman" panose="02020603050405020304" pitchFamily="18" charset="0"/>
              <a:cs typeface="Times New Roman" panose="02020603050405020304" pitchFamily="18" charset="0"/>
            </a:endParaRPr>
          </a:p>
          <a:p>
            <a:pPr marL="0" indent="0">
              <a:spcBef>
                <a:spcPts val="0"/>
              </a:spcBef>
              <a:buSzPct val="100000"/>
            </a:pPr>
            <a:endParaRPr dirty="0">
              <a:latin typeface="Times New Roman" panose="02020603050405020304" pitchFamily="18" charset="0"/>
              <a:cs typeface="Times New Roman" panose="02020603050405020304" pitchFamily="18" charset="0"/>
            </a:endParaRPr>
          </a:p>
        </p:txBody>
      </p:sp>
      <p:pic>
        <p:nvPicPr>
          <p:cNvPr id="90" name="Google Shape;90;p1"/>
          <p:cNvPicPr preferRelativeResize="0"/>
          <p:nvPr/>
        </p:nvPicPr>
        <p:blipFill rotWithShape="1">
          <a:blip r:embed="rId3">
            <a:alphaModFix/>
          </a:blip>
          <a:srcRect/>
          <a:stretch/>
        </p:blipFill>
        <p:spPr>
          <a:xfrm>
            <a:off x="228600" y="553353"/>
            <a:ext cx="1735931" cy="755015"/>
          </a:xfrm>
          <a:prstGeom prst="rect">
            <a:avLst/>
          </a:prstGeom>
          <a:noFill/>
          <a:ln>
            <a:noFill/>
          </a:ln>
        </p:spPr>
      </p:pic>
      <p:sp>
        <p:nvSpPr>
          <p:cNvPr id="91" name="Google Shape;91;p1"/>
          <p:cNvSpPr/>
          <p:nvPr/>
        </p:nvSpPr>
        <p:spPr>
          <a:xfrm>
            <a:off x="1964531" y="569724"/>
            <a:ext cx="6172200"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SRM INSTITUTE OF SCIENCE AND TECHNOLOGY </a:t>
            </a:r>
            <a:endParaRPr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r>
              <a:rPr lang="en-US" sz="1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SCHOOL OF COMPUTING</a:t>
            </a:r>
            <a:endParaRPr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r>
              <a:rPr lang="en-US" sz="1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DEPARTMENT OF COMPUTING TECHNOLOGIES</a:t>
            </a:r>
            <a:endParaRPr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r>
              <a:rPr lang="en-US" sz="1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18CSP107L - MINOR PROJECT</a:t>
            </a:r>
            <a:endParaRPr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7" name="Google Shape;89;p1"/>
          <p:cNvSpPr txBox="1">
            <a:spLocks/>
          </p:cNvSpPr>
          <p:nvPr/>
        </p:nvSpPr>
        <p:spPr>
          <a:xfrm>
            <a:off x="228600" y="4633645"/>
            <a:ext cx="3613935" cy="1475793"/>
          </a:xfrm>
          <a:prstGeom prst="rect">
            <a:avLst/>
          </a:prstGeom>
          <a:noFill/>
          <a:ln>
            <a:noFill/>
          </a:ln>
        </p:spPr>
        <p:txBody>
          <a:bodyPr spcFirstLastPara="1" wrap="square" lIns="91425" tIns="45700" rIns="91425" bIns="45700" anchor="t" anchorCtr="0">
            <a:normAutofit fontScale="25000" lnSpcReduction="20000"/>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914400" marR="0" lvl="1" indent="-40640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sz="7200" dirty="0">
                <a:solidFill>
                  <a:schemeClr val="tx1"/>
                </a:solidFill>
                <a:latin typeface="Times New Roman" panose="02020603050405020304" pitchFamily="18" charset="0"/>
                <a:cs typeface="Times New Roman" panose="02020603050405020304" pitchFamily="18" charset="0"/>
              </a:rPr>
              <a:t>UNDER THE GUIDANCE OF :-</a:t>
            </a:r>
          </a:p>
          <a:p>
            <a:r>
              <a:rPr lang="en-US" sz="7200" dirty="0">
                <a:solidFill>
                  <a:schemeClr val="tx1"/>
                </a:solidFill>
                <a:latin typeface="Times New Roman" panose="02020603050405020304" pitchFamily="18" charset="0"/>
                <a:cs typeface="Times New Roman" panose="02020603050405020304" pitchFamily="18" charset="0"/>
              </a:rPr>
              <a:t>DR. C. SINDHU</a:t>
            </a:r>
          </a:p>
          <a:p>
            <a:r>
              <a:rPr lang="en-US" sz="7200" dirty="0">
                <a:solidFill>
                  <a:schemeClr val="tx1"/>
                </a:solidFill>
                <a:latin typeface="Times New Roman" panose="02020603050405020304" pitchFamily="18" charset="0"/>
                <a:cs typeface="Times New Roman" panose="02020603050405020304" pitchFamily="18" charset="0"/>
              </a:rPr>
              <a:t>ASSISTANT PROFESSOR</a:t>
            </a:r>
          </a:p>
          <a:p>
            <a:r>
              <a:rPr lang="en-US" sz="7200" dirty="0">
                <a:solidFill>
                  <a:schemeClr val="tx1"/>
                </a:solidFill>
                <a:latin typeface="Times New Roman" panose="02020603050405020304" pitchFamily="18" charset="0"/>
                <a:cs typeface="Times New Roman" panose="02020603050405020304" pitchFamily="18" charset="0"/>
              </a:rPr>
              <a:t>DEPARTMENT OF </a:t>
            </a:r>
          </a:p>
          <a:p>
            <a:r>
              <a:rPr lang="en-US" sz="7200" dirty="0">
                <a:solidFill>
                  <a:schemeClr val="tx1"/>
                </a:solidFill>
                <a:latin typeface="Times New Roman" panose="02020603050405020304" pitchFamily="18" charset="0"/>
                <a:cs typeface="Times New Roman" panose="02020603050405020304" pitchFamily="18" charset="0"/>
              </a:rPr>
              <a:t>COMPUTING TECHNOLOGIES</a:t>
            </a:r>
          </a:p>
          <a:p>
            <a:pPr marL="0" indent="0">
              <a:lnSpc>
                <a:spcPct val="170000"/>
              </a:lnSpc>
              <a:spcBef>
                <a:spcPts val="592"/>
              </a:spcBef>
              <a:buSzPct val="100000"/>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sz="4400" b="1" dirty="0">
                <a:latin typeface="Times New Roman" pitchFamily="18" charset="0"/>
                <a:cs typeface="Times New Roman" pitchFamily="18" charset="0"/>
              </a:rPr>
            </a:br>
            <a:r>
              <a:rPr lang="en-IN" sz="3600" dirty="0">
                <a:latin typeface="Times New Roman" pitchFamily="18" charset="0"/>
                <a:cs typeface="Times New Roman" pitchFamily="18" charset="0"/>
              </a:rPr>
              <a:t>OBJECTIVES</a:t>
            </a:r>
            <a:br>
              <a:rPr lang="en-IN" sz="4400" b="1" dirty="0">
                <a:latin typeface="Times New Roman" pitchFamily="18" charset="0"/>
                <a:cs typeface="Times New Roman" pitchFamily="18" charset="0"/>
              </a:rPr>
            </a:br>
            <a:endParaRPr lang="en-IN" dirty="0"/>
          </a:p>
        </p:txBody>
      </p:sp>
      <p:sp>
        <p:nvSpPr>
          <p:cNvPr id="3" name="Text Placeholder 2"/>
          <p:cNvSpPr>
            <a:spLocks noGrp="1"/>
          </p:cNvSpPr>
          <p:nvPr>
            <p:ph type="body" idx="1"/>
          </p:nvPr>
        </p:nvSpPr>
        <p:spPr>
          <a:xfrm>
            <a:off x="457200" y="1616113"/>
            <a:ext cx="8229600" cy="4525963"/>
          </a:xfrm>
        </p:spPr>
        <p:txBody>
          <a:bodyPr>
            <a:normAutofit/>
          </a:bodyPr>
          <a:lstStyle/>
          <a:p>
            <a:pPr marL="114300" indent="0">
              <a:buNone/>
            </a:pPr>
            <a:endParaRPr lang="en-IN" sz="2400" b="1" dirty="0">
              <a:latin typeface="Times New Roman" pitchFamily="18" charset="0"/>
              <a:cs typeface="Times New Roman" pitchFamily="18" charset="0"/>
            </a:endParaRPr>
          </a:p>
          <a:p>
            <a:r>
              <a:rPr lang="en-US" sz="2000" b="1" i="0" dirty="0">
                <a:solidFill>
                  <a:schemeClr val="tx1"/>
                </a:solidFill>
                <a:effectLst/>
                <a:latin typeface="Times New Roman" panose="02020603050405020304" pitchFamily="18" charset="0"/>
                <a:cs typeface="Times New Roman" panose="02020603050405020304" pitchFamily="18" charset="0"/>
              </a:rPr>
              <a:t>Implement HOG-based Feature Extraction</a:t>
            </a:r>
            <a:endParaRPr lang="en-US" sz="2000" b="1" dirty="0">
              <a:solidFill>
                <a:schemeClr val="tx1"/>
              </a:solidFill>
              <a:latin typeface="Times New Roman" panose="02020603050405020304" pitchFamily="18" charset="0"/>
              <a:cs typeface="Times New Roman" panose="02020603050405020304" pitchFamily="18" charset="0"/>
            </a:endParaRPr>
          </a:p>
          <a:p>
            <a:pPr marL="114300" indent="0">
              <a:buNone/>
            </a:pPr>
            <a:endParaRPr lang="en-IN" sz="2000" i="0" dirty="0">
              <a:solidFill>
                <a:schemeClr val="tx1"/>
              </a:solidFill>
              <a:effectLst/>
              <a:latin typeface="Times New Roman" panose="02020603050405020304" pitchFamily="18" charset="0"/>
              <a:cs typeface="Times New Roman" pitchFamily="18" charset="0"/>
            </a:endParaRPr>
          </a:p>
          <a:p>
            <a:r>
              <a:rPr lang="en-US" sz="2000" b="1" i="0" dirty="0">
                <a:solidFill>
                  <a:schemeClr val="tx1"/>
                </a:solidFill>
                <a:effectLst/>
                <a:latin typeface="Times New Roman" panose="02020603050405020304" pitchFamily="18" charset="0"/>
                <a:cs typeface="Times New Roman" panose="02020603050405020304" pitchFamily="18" charset="0"/>
              </a:rPr>
              <a:t>Build a Labeled Dataset</a:t>
            </a:r>
          </a:p>
          <a:p>
            <a:pPr marL="114300" indent="0">
              <a:buNone/>
            </a:pPr>
            <a:endParaRPr lang="en-US" sz="2000" b="1" i="0" dirty="0">
              <a:solidFill>
                <a:schemeClr val="tx1"/>
              </a:solidFill>
              <a:effectLst/>
              <a:latin typeface="Times New Roman" panose="02020603050405020304" pitchFamily="18" charset="0"/>
              <a:cs typeface="Times New Roman" panose="02020603050405020304" pitchFamily="18" charset="0"/>
            </a:endParaRPr>
          </a:p>
          <a:p>
            <a:r>
              <a:rPr lang="en-US" sz="2000" b="1" i="0" dirty="0">
                <a:solidFill>
                  <a:schemeClr val="tx1"/>
                </a:solidFill>
                <a:effectLst/>
                <a:latin typeface="Times New Roman" panose="02020603050405020304" pitchFamily="18" charset="0"/>
                <a:cs typeface="Times New Roman" panose="02020603050405020304" pitchFamily="18" charset="0"/>
              </a:rPr>
              <a:t>Develop a Character Recognition Model</a:t>
            </a:r>
          </a:p>
          <a:p>
            <a:pPr marL="114300" indent="0">
              <a:buNone/>
            </a:pPr>
            <a:endParaRPr lang="en-US" sz="2000" b="1" i="0" dirty="0">
              <a:solidFill>
                <a:schemeClr val="tx1"/>
              </a:solidFill>
              <a:effectLst/>
              <a:latin typeface="Times New Roman" panose="02020603050405020304" pitchFamily="18" charset="0"/>
              <a:cs typeface="Times New Roman" panose="02020603050405020304" pitchFamily="18" charset="0"/>
            </a:endParaRPr>
          </a:p>
          <a:p>
            <a:r>
              <a:rPr lang="en-US" sz="2000" b="1" i="0" dirty="0">
                <a:solidFill>
                  <a:schemeClr val="tx1"/>
                </a:solidFill>
                <a:effectLst/>
                <a:latin typeface="Times New Roman" panose="02020603050405020304" pitchFamily="18" charset="0"/>
                <a:cs typeface="Times New Roman" panose="02020603050405020304" pitchFamily="18" charset="0"/>
              </a:rPr>
              <a:t>Evaluate Performance</a:t>
            </a:r>
            <a:endParaRPr lang="en-IN" sz="2000" dirty="0">
              <a:solidFill>
                <a:schemeClr val="tx1"/>
              </a:solidFill>
              <a:latin typeface="Times New Roman" panose="02020603050405020304"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pic>
        <p:nvPicPr>
          <p:cNvPr id="5" name="Google Shape;98;p2"/>
          <p:cNvPicPr preferRelativeResize="0"/>
          <p:nvPr/>
        </p:nvPicPr>
        <p:blipFill rotWithShape="1">
          <a:blip r:embed="rId2">
            <a:alphaModFix/>
          </a:blip>
          <a:srcRect/>
          <a:stretch/>
        </p:blipFill>
        <p:spPr>
          <a:xfrm>
            <a:off x="336397" y="567868"/>
            <a:ext cx="2237740" cy="755015"/>
          </a:xfrm>
          <a:prstGeom prst="rect">
            <a:avLst/>
          </a:prstGeom>
          <a:noFill/>
          <a:ln>
            <a:noFill/>
          </a:ln>
        </p:spPr>
      </p:pic>
      <p:sp>
        <p:nvSpPr>
          <p:cNvPr id="6" name="Date Placeholder 5">
            <a:extLst>
              <a:ext uri="{FF2B5EF4-FFF2-40B4-BE49-F238E27FC236}">
                <a16:creationId xmlns:a16="http://schemas.microsoft.com/office/drawing/2014/main" id="{55552547-12A5-1325-9F4A-6BBFB84C30AA}"/>
              </a:ext>
            </a:extLst>
          </p:cNvPr>
          <p:cNvSpPr>
            <a:spLocks noGrp="1"/>
          </p:cNvSpPr>
          <p:nvPr>
            <p:ph type="dt" idx="10"/>
          </p:nvPr>
        </p:nvSpPr>
        <p:spPr/>
        <p:txBody>
          <a:bodyPr/>
          <a:lstStyle/>
          <a:p>
            <a:r>
              <a:rPr lang="en-US"/>
              <a:t>06/09/2023</a:t>
            </a:r>
          </a:p>
        </p:txBody>
      </p:sp>
      <p:sp>
        <p:nvSpPr>
          <p:cNvPr id="7" name="Footer Placeholder 6">
            <a:extLst>
              <a:ext uri="{FF2B5EF4-FFF2-40B4-BE49-F238E27FC236}">
                <a16:creationId xmlns:a16="http://schemas.microsoft.com/office/drawing/2014/main" id="{83ED72CC-8B63-845C-1784-18CD2A30B54B}"/>
              </a:ext>
            </a:extLst>
          </p:cNvPr>
          <p:cNvSpPr>
            <a:spLocks noGrp="1"/>
          </p:cNvSpPr>
          <p:nvPr>
            <p:ph type="ftr" idx="11"/>
          </p:nvPr>
        </p:nvSpPr>
        <p:spPr/>
        <p:txBody>
          <a:bodyPr/>
          <a:lstStyle/>
          <a:p>
            <a:r>
              <a:rPr lang="en-US"/>
              <a:t>Character Recognition Of Ancient Stone Inscriptions using HOG</a:t>
            </a: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170A-E2E2-2FDD-9707-8E6B93C55EE5}"/>
              </a:ext>
            </a:extLst>
          </p:cNvPr>
          <p:cNvSpPr>
            <a:spLocks noGrp="1"/>
          </p:cNvSpPr>
          <p:nvPr>
            <p:ph type="title"/>
          </p:nvPr>
        </p:nvSpPr>
        <p:spPr/>
        <p:txBody>
          <a:bodyPr>
            <a:normAutofit/>
          </a:bodyPr>
          <a:lstStyle/>
          <a:p>
            <a:r>
              <a:rPr lang="en-IN" sz="2800" dirty="0"/>
              <a:t>DATASETS OF SIMILAR PAPERS</a:t>
            </a:r>
          </a:p>
        </p:txBody>
      </p:sp>
      <p:sp>
        <p:nvSpPr>
          <p:cNvPr id="3" name="Text Placeholder 2">
            <a:extLst>
              <a:ext uri="{FF2B5EF4-FFF2-40B4-BE49-F238E27FC236}">
                <a16:creationId xmlns:a16="http://schemas.microsoft.com/office/drawing/2014/main" id="{CEDE7B6C-2BBD-8091-754B-A9C8D2EC42AA}"/>
              </a:ext>
            </a:extLst>
          </p:cNvPr>
          <p:cNvSpPr>
            <a:spLocks noGrp="1"/>
          </p:cNvSpPr>
          <p:nvPr>
            <p:ph type="body" idx="1"/>
          </p:nvPr>
        </p:nvSpPr>
        <p:spPr/>
        <p:txBody>
          <a:bodyPr/>
          <a:lstStyle/>
          <a:p>
            <a:pPr marL="114300" indent="0">
              <a:buNone/>
            </a:pPr>
            <a:endParaRPr lang="en-IN" dirty="0"/>
          </a:p>
        </p:txBody>
      </p:sp>
      <p:sp>
        <p:nvSpPr>
          <p:cNvPr id="4" name="Date Placeholder 3">
            <a:extLst>
              <a:ext uri="{FF2B5EF4-FFF2-40B4-BE49-F238E27FC236}">
                <a16:creationId xmlns:a16="http://schemas.microsoft.com/office/drawing/2014/main" id="{EAAA9FA7-0C0F-82E8-2C45-416877C55E09}"/>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5D0ED017-BEA2-712B-25BC-59CEA9F5D827}"/>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D1212F3A-75D3-F578-EF3F-10753CDA1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pic>
        <p:nvPicPr>
          <p:cNvPr id="8" name="Picture 7">
            <a:extLst>
              <a:ext uri="{FF2B5EF4-FFF2-40B4-BE49-F238E27FC236}">
                <a16:creationId xmlns:a16="http://schemas.microsoft.com/office/drawing/2014/main" id="{82BBBB9B-12B7-0417-94F9-4D0B44EEAD03}"/>
              </a:ext>
            </a:extLst>
          </p:cNvPr>
          <p:cNvPicPr>
            <a:picLocks noChangeAspect="1"/>
          </p:cNvPicPr>
          <p:nvPr/>
        </p:nvPicPr>
        <p:blipFill>
          <a:blip r:embed="rId2"/>
          <a:stretch>
            <a:fillRect/>
          </a:stretch>
        </p:blipFill>
        <p:spPr>
          <a:xfrm>
            <a:off x="645942" y="1647825"/>
            <a:ext cx="7852115" cy="4446613"/>
          </a:xfrm>
          <a:prstGeom prst="rect">
            <a:avLst/>
          </a:prstGeom>
        </p:spPr>
      </p:pic>
      <p:pic>
        <p:nvPicPr>
          <p:cNvPr id="9" name="Google Shape;90;p1">
            <a:extLst>
              <a:ext uri="{FF2B5EF4-FFF2-40B4-BE49-F238E27FC236}">
                <a16:creationId xmlns:a16="http://schemas.microsoft.com/office/drawing/2014/main" id="{550B7F99-AB31-120E-9A33-124377A5E408}"/>
              </a:ext>
            </a:extLst>
          </p:cNvPr>
          <p:cNvPicPr preferRelativeResize="0"/>
          <p:nvPr/>
        </p:nvPicPr>
        <p:blipFill rotWithShape="1">
          <a:blip r:embed="rId3">
            <a:alphaModFix/>
          </a:blip>
          <a:srcRect/>
          <a:stretch/>
        </p:blipFill>
        <p:spPr>
          <a:xfrm>
            <a:off x="228600" y="553353"/>
            <a:ext cx="1735931" cy="755015"/>
          </a:xfrm>
          <a:prstGeom prst="rect">
            <a:avLst/>
          </a:prstGeom>
          <a:noFill/>
          <a:ln>
            <a:noFill/>
          </a:ln>
        </p:spPr>
      </p:pic>
    </p:spTree>
    <p:extLst>
      <p:ext uri="{BB962C8B-B14F-4D97-AF65-F5344CB8AC3E}">
        <p14:creationId xmlns:p14="http://schemas.microsoft.com/office/powerpoint/2010/main" val="3781497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BE9D-F27C-B743-D6A4-8016BAC871FC}"/>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8BEB19B9-D1E3-1BC7-E049-A5586F44E137}"/>
              </a:ext>
            </a:extLst>
          </p:cNvPr>
          <p:cNvSpPr>
            <a:spLocks noGrp="1"/>
          </p:cNvSpPr>
          <p:nvPr>
            <p:ph type="body" idx="1"/>
          </p:nvPr>
        </p:nvSpPr>
        <p:spPr/>
        <p:txBody>
          <a:bodyPr/>
          <a:lstStyle/>
          <a:p>
            <a:pPr marL="114300" indent="0">
              <a:buNone/>
            </a:pPr>
            <a:endParaRPr lang="en-IN" dirty="0"/>
          </a:p>
        </p:txBody>
      </p:sp>
      <p:sp>
        <p:nvSpPr>
          <p:cNvPr id="4" name="Date Placeholder 3">
            <a:extLst>
              <a:ext uri="{FF2B5EF4-FFF2-40B4-BE49-F238E27FC236}">
                <a16:creationId xmlns:a16="http://schemas.microsoft.com/office/drawing/2014/main" id="{BAAA68A8-EDC5-26ED-A16A-A6785766A5BB}"/>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0E9EC649-843C-856D-3EFE-B4BEB8ADB8D4}"/>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7CD5D35F-6302-ADC1-16A2-82890903A8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pic>
        <p:nvPicPr>
          <p:cNvPr id="8" name="Picture 7">
            <a:extLst>
              <a:ext uri="{FF2B5EF4-FFF2-40B4-BE49-F238E27FC236}">
                <a16:creationId xmlns:a16="http://schemas.microsoft.com/office/drawing/2014/main" id="{3545C091-DD57-04F4-9923-9CA8A91C65B6}"/>
              </a:ext>
            </a:extLst>
          </p:cNvPr>
          <p:cNvPicPr>
            <a:picLocks noChangeAspect="1"/>
          </p:cNvPicPr>
          <p:nvPr/>
        </p:nvPicPr>
        <p:blipFill>
          <a:blip r:embed="rId2"/>
          <a:stretch>
            <a:fillRect/>
          </a:stretch>
        </p:blipFill>
        <p:spPr>
          <a:xfrm>
            <a:off x="457201" y="1558491"/>
            <a:ext cx="8229600" cy="4629150"/>
          </a:xfrm>
          <a:prstGeom prst="rect">
            <a:avLst/>
          </a:prstGeom>
        </p:spPr>
      </p:pic>
      <p:pic>
        <p:nvPicPr>
          <p:cNvPr id="9" name="Google Shape;90;p1">
            <a:extLst>
              <a:ext uri="{FF2B5EF4-FFF2-40B4-BE49-F238E27FC236}">
                <a16:creationId xmlns:a16="http://schemas.microsoft.com/office/drawing/2014/main" id="{D7727B7D-A0D7-73A0-8527-89ECD0D2AC35}"/>
              </a:ext>
            </a:extLst>
          </p:cNvPr>
          <p:cNvPicPr preferRelativeResize="0"/>
          <p:nvPr/>
        </p:nvPicPr>
        <p:blipFill rotWithShape="1">
          <a:blip r:embed="rId3">
            <a:alphaModFix/>
          </a:blip>
          <a:srcRect/>
          <a:stretch/>
        </p:blipFill>
        <p:spPr>
          <a:xfrm>
            <a:off x="228600" y="553353"/>
            <a:ext cx="1735931" cy="755015"/>
          </a:xfrm>
          <a:prstGeom prst="rect">
            <a:avLst/>
          </a:prstGeom>
          <a:noFill/>
          <a:ln>
            <a:noFill/>
          </a:ln>
        </p:spPr>
      </p:pic>
    </p:spTree>
    <p:extLst>
      <p:ext uri="{BB962C8B-B14F-4D97-AF65-F5344CB8AC3E}">
        <p14:creationId xmlns:p14="http://schemas.microsoft.com/office/powerpoint/2010/main" val="2749600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11C71-90B1-67E7-4DBD-FA3F5089DBA4}"/>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91288D18-BE50-472C-100C-C0317BDBE5D6}"/>
              </a:ext>
            </a:extLst>
          </p:cNvPr>
          <p:cNvSpPr>
            <a:spLocks noGrp="1"/>
          </p:cNvSpPr>
          <p:nvPr>
            <p:ph type="body" idx="1"/>
          </p:nvPr>
        </p:nvSpPr>
        <p:spPr/>
        <p:txBody>
          <a:bodyPr/>
          <a:lstStyle/>
          <a:p>
            <a:pPr marL="114300" indent="0">
              <a:buNone/>
            </a:pPr>
            <a:endParaRPr lang="en-IN" dirty="0"/>
          </a:p>
        </p:txBody>
      </p:sp>
      <p:sp>
        <p:nvSpPr>
          <p:cNvPr id="4" name="Date Placeholder 3">
            <a:extLst>
              <a:ext uri="{FF2B5EF4-FFF2-40B4-BE49-F238E27FC236}">
                <a16:creationId xmlns:a16="http://schemas.microsoft.com/office/drawing/2014/main" id="{51260CA2-21F4-6173-D9C8-3C041E2C7AC3}"/>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F1ACB4B2-1FEF-375E-2CFF-C3F018FDAB0E}"/>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F0E73C4F-1C76-30F9-8D61-03CDAEBE68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pic>
        <p:nvPicPr>
          <p:cNvPr id="10" name="Picture 9">
            <a:extLst>
              <a:ext uri="{FF2B5EF4-FFF2-40B4-BE49-F238E27FC236}">
                <a16:creationId xmlns:a16="http://schemas.microsoft.com/office/drawing/2014/main" id="{BEBDFE17-7E40-F2BD-B207-52D6A46D9D86}"/>
              </a:ext>
            </a:extLst>
          </p:cNvPr>
          <p:cNvPicPr>
            <a:picLocks noChangeAspect="1"/>
          </p:cNvPicPr>
          <p:nvPr/>
        </p:nvPicPr>
        <p:blipFill>
          <a:blip r:embed="rId2"/>
          <a:stretch>
            <a:fillRect/>
          </a:stretch>
        </p:blipFill>
        <p:spPr>
          <a:xfrm>
            <a:off x="457200" y="1542350"/>
            <a:ext cx="8229600" cy="4638904"/>
          </a:xfrm>
          <a:prstGeom prst="rect">
            <a:avLst/>
          </a:prstGeom>
        </p:spPr>
      </p:pic>
      <p:pic>
        <p:nvPicPr>
          <p:cNvPr id="11" name="Google Shape;90;p1">
            <a:extLst>
              <a:ext uri="{FF2B5EF4-FFF2-40B4-BE49-F238E27FC236}">
                <a16:creationId xmlns:a16="http://schemas.microsoft.com/office/drawing/2014/main" id="{B4DDFED8-13DC-8263-F945-65B3E57536DB}"/>
              </a:ext>
            </a:extLst>
          </p:cNvPr>
          <p:cNvPicPr preferRelativeResize="0"/>
          <p:nvPr/>
        </p:nvPicPr>
        <p:blipFill rotWithShape="1">
          <a:blip r:embed="rId3">
            <a:alphaModFix/>
          </a:blip>
          <a:srcRect/>
          <a:stretch/>
        </p:blipFill>
        <p:spPr>
          <a:xfrm>
            <a:off x="228600" y="553353"/>
            <a:ext cx="1735931" cy="755015"/>
          </a:xfrm>
          <a:prstGeom prst="rect">
            <a:avLst/>
          </a:prstGeom>
          <a:noFill/>
          <a:ln>
            <a:noFill/>
          </a:ln>
        </p:spPr>
      </p:pic>
    </p:spTree>
    <p:extLst>
      <p:ext uri="{BB962C8B-B14F-4D97-AF65-F5344CB8AC3E}">
        <p14:creationId xmlns:p14="http://schemas.microsoft.com/office/powerpoint/2010/main" val="2179832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42421" cy="1143000"/>
          </a:xfrm>
        </p:spPr>
        <p:txBody>
          <a:bodyPr>
            <a:normAutofit fontScale="90000"/>
          </a:bodyPr>
          <a:lstStyle/>
          <a:p>
            <a:pPr algn="l"/>
            <a:r>
              <a:rPr lang="en-US" sz="2400" b="1" dirty="0">
                <a:latin typeface="Times New Roman" panose="02020603050405020304" pitchFamily="18" charset="0"/>
                <a:cs typeface="Times New Roman" panose="02020603050405020304" pitchFamily="18" charset="0"/>
              </a:rPr>
              <a:t>                                 </a:t>
            </a:r>
            <a:br>
              <a:rPr lang="en-US" sz="24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BLOCK DIAGRAM OF THE PROPOSED MODEL</a:t>
            </a:r>
            <a:br>
              <a:rPr lang="en-IN" sz="2400" b="1" dirty="0"/>
            </a:br>
            <a:endParaRPr lang="en-IN" sz="2400" dirty="0"/>
          </a:p>
        </p:txBody>
      </p:sp>
      <p:sp>
        <p:nvSpPr>
          <p:cNvPr id="3" name="Text Placeholder 2"/>
          <p:cNvSpPr>
            <a:spLocks noGrp="1"/>
          </p:cNvSpPr>
          <p:nvPr>
            <p:ph type="body" idx="1"/>
          </p:nvPr>
        </p:nvSpPr>
        <p:spPr/>
        <p:txBody>
          <a:bodyPr>
            <a:normAutofit/>
          </a:bodyPr>
          <a:lstStyle/>
          <a:p>
            <a:pPr marL="114300" indent="0">
              <a:buNone/>
            </a:pPr>
            <a:endParaRPr lang="en-IN" sz="2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pic>
        <p:nvPicPr>
          <p:cNvPr id="6" name="Google Shape;98;p2">
            <a:extLst>
              <a:ext uri="{FF2B5EF4-FFF2-40B4-BE49-F238E27FC236}">
                <a16:creationId xmlns:a16="http://schemas.microsoft.com/office/drawing/2014/main" id="{B7F42614-7BEC-004C-3161-88795AAF8CC3}"/>
              </a:ext>
            </a:extLst>
          </p:cNvPr>
          <p:cNvPicPr preferRelativeResize="0"/>
          <p:nvPr/>
        </p:nvPicPr>
        <p:blipFill rotWithShape="1">
          <a:blip r:embed="rId2">
            <a:alphaModFix/>
          </a:blip>
          <a:srcRect/>
          <a:stretch/>
        </p:blipFill>
        <p:spPr>
          <a:xfrm>
            <a:off x="457200" y="548322"/>
            <a:ext cx="2237740" cy="755015"/>
          </a:xfrm>
          <a:prstGeom prst="rect">
            <a:avLst/>
          </a:prstGeom>
          <a:noFill/>
          <a:ln>
            <a:noFill/>
          </a:ln>
        </p:spPr>
      </p:pic>
      <p:sp>
        <p:nvSpPr>
          <p:cNvPr id="5" name="Date Placeholder 4">
            <a:extLst>
              <a:ext uri="{FF2B5EF4-FFF2-40B4-BE49-F238E27FC236}">
                <a16:creationId xmlns:a16="http://schemas.microsoft.com/office/drawing/2014/main" id="{8A6B510C-8029-8DA7-7C93-9B82B496F919}"/>
              </a:ext>
            </a:extLst>
          </p:cNvPr>
          <p:cNvSpPr>
            <a:spLocks noGrp="1"/>
          </p:cNvSpPr>
          <p:nvPr>
            <p:ph type="dt" idx="10"/>
          </p:nvPr>
        </p:nvSpPr>
        <p:spPr/>
        <p:txBody>
          <a:bodyPr/>
          <a:lstStyle/>
          <a:p>
            <a:r>
              <a:rPr lang="en-US"/>
              <a:t>06/09/2023</a:t>
            </a:r>
          </a:p>
        </p:txBody>
      </p:sp>
      <p:sp>
        <p:nvSpPr>
          <p:cNvPr id="7" name="Footer Placeholder 6">
            <a:extLst>
              <a:ext uri="{FF2B5EF4-FFF2-40B4-BE49-F238E27FC236}">
                <a16:creationId xmlns:a16="http://schemas.microsoft.com/office/drawing/2014/main" id="{D5BD3F18-0462-04B7-1BE3-D479EEF6158A}"/>
              </a:ext>
            </a:extLst>
          </p:cNvPr>
          <p:cNvSpPr>
            <a:spLocks noGrp="1"/>
          </p:cNvSpPr>
          <p:nvPr>
            <p:ph type="ftr" idx="11"/>
          </p:nvPr>
        </p:nvSpPr>
        <p:spPr/>
        <p:txBody>
          <a:bodyPr/>
          <a:lstStyle/>
          <a:p>
            <a:r>
              <a:rPr lang="en-US"/>
              <a:t>Character Recognition Of Ancient Stone Inscriptions using HOG</a:t>
            </a:r>
            <a:endParaRPr lang="en-IN"/>
          </a:p>
        </p:txBody>
      </p:sp>
      <p:pic>
        <p:nvPicPr>
          <p:cNvPr id="2050" name="Picture 2" descr="Ancient Character Recognition (ACR) system II. PREPROCESSING ...">
            <a:extLst>
              <a:ext uri="{FF2B5EF4-FFF2-40B4-BE49-F238E27FC236}">
                <a16:creationId xmlns:a16="http://schemas.microsoft.com/office/drawing/2014/main" id="{D4A3985D-9ECA-B690-2A5C-D3874F7F9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827" y="2201863"/>
            <a:ext cx="6314173" cy="3924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algn="just"/>
            <a:r>
              <a:rPr lang="en-IN" sz="2100" dirty="0">
                <a:latin typeface="Times New Roman" pitchFamily="18" charset="0"/>
                <a:cs typeface="Times New Roman" pitchFamily="18" charset="0"/>
              </a:rPr>
              <a:t>Pre-processing step 1:  </a:t>
            </a:r>
            <a:r>
              <a:rPr lang="en-IN" sz="2100" b="1" dirty="0">
                <a:latin typeface="Times New Roman" pitchFamily="18" charset="0"/>
                <a:cs typeface="Times New Roman" pitchFamily="18" charset="0"/>
              </a:rPr>
              <a:t>Gray scale Conversion</a:t>
            </a:r>
          </a:p>
          <a:p>
            <a:pPr algn="just"/>
            <a:r>
              <a:rPr lang="en-IN" sz="2100" dirty="0">
                <a:latin typeface="Times New Roman" pitchFamily="18" charset="0"/>
                <a:cs typeface="Times New Roman" pitchFamily="18" charset="0"/>
              </a:rPr>
              <a:t>The first step is to convert stone inscription images from RGB color format to gray scale color images in order to get single intensity information. </a:t>
            </a:r>
          </a:p>
          <a:p>
            <a:pPr algn="just"/>
            <a:r>
              <a:rPr lang="en-IN" sz="2100" dirty="0">
                <a:latin typeface="Times New Roman" pitchFamily="18" charset="0"/>
                <a:cs typeface="Times New Roman" pitchFamily="18" charset="0"/>
              </a:rPr>
              <a:t>Gray scale Images are composed exclusively of shades of gray, varying from black at the weakest intensity to white at the strongest. </a:t>
            </a:r>
          </a:p>
          <a:p>
            <a:pPr algn="just"/>
            <a:r>
              <a:rPr lang="en-IN" sz="2100" dirty="0">
                <a:latin typeface="Times New Roman" pitchFamily="18" charset="0"/>
                <a:cs typeface="Times New Roman" pitchFamily="18" charset="0"/>
              </a:rPr>
              <a:t>RGB values are converted to gray scale values by forming a weighted sum of the R, G, and B components as follows. </a:t>
            </a:r>
          </a:p>
          <a:p>
            <a:r>
              <a:rPr lang="pt-BR" sz="2100" b="1" dirty="0">
                <a:latin typeface="Times New Roman" pitchFamily="18" charset="0"/>
                <a:cs typeface="Times New Roman" pitchFamily="18" charset="0"/>
              </a:rPr>
              <a:t>Intensity = 0.2989 * R + 0.5870 * G + 0.1140 * B</a:t>
            </a:r>
            <a:endParaRPr lang="en-IN" sz="2100" dirty="0">
              <a:latin typeface="Times New Roman" pitchFamily="18" charset="0"/>
              <a:cs typeface="Times New Roman" pitchFamily="18" charset="0"/>
            </a:endParaRPr>
          </a:p>
          <a:p>
            <a:pPr marL="571500" lvl="1" indent="0">
              <a:buNone/>
            </a:pPr>
            <a:endParaRPr lang="en-US" dirty="0">
              <a:latin typeface="Times New Roman" panose="02020603050405020304" pitchFamily="18" charset="0"/>
              <a:cs typeface="Times New Roman" panose="02020603050405020304" pitchFamily="18" charset="0"/>
            </a:endParaRPr>
          </a:p>
        </p:txBody>
      </p:sp>
      <p:pic>
        <p:nvPicPr>
          <p:cNvPr id="107" name="Google Shape;107;p5"/>
          <p:cNvPicPr preferRelativeResize="0"/>
          <p:nvPr/>
        </p:nvPicPr>
        <p:blipFill rotWithShape="1">
          <a:blip r:embed="rId3">
            <a:alphaModFix/>
          </a:blip>
          <a:srcRect/>
          <a:stretch/>
        </p:blipFill>
        <p:spPr>
          <a:xfrm>
            <a:off x="381000" y="457200"/>
            <a:ext cx="2237740" cy="755015"/>
          </a:xfrm>
          <a:prstGeom prst="rect">
            <a:avLst/>
          </a:prstGeom>
          <a:noFill/>
          <a:ln>
            <a:noFill/>
          </a:ln>
        </p:spPr>
      </p:pic>
      <p:sp>
        <p:nvSpPr>
          <p:cNvPr id="108" name="Google Shape;10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06/09/2023</a:t>
            </a:r>
            <a:endParaRPr lang="en-US" dirty="0"/>
          </a:p>
        </p:txBody>
      </p:sp>
      <p:sp>
        <p:nvSpPr>
          <p:cNvPr id="109" name="Google Shape;10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Character Recognition Of Ancient Stone Inscriptions using HOG</a:t>
            </a:r>
            <a:endParaRPr/>
          </a:p>
        </p:txBody>
      </p:sp>
      <p:sp>
        <p:nvSpPr>
          <p:cNvPr id="110" name="Google Shape;11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15</a:t>
            </a:fld>
            <a:endParaRPr/>
          </a:p>
        </p:txBody>
      </p:sp>
      <p:sp>
        <p:nvSpPr>
          <p:cNvPr id="2" name="TextBox 1">
            <a:extLst>
              <a:ext uri="{FF2B5EF4-FFF2-40B4-BE49-F238E27FC236}">
                <a16:creationId xmlns:a16="http://schemas.microsoft.com/office/drawing/2014/main" id="{13F74B1B-9CF2-E5C6-BB56-6C2B6A1581ED}"/>
              </a:ext>
            </a:extLst>
          </p:cNvPr>
          <p:cNvSpPr txBox="1"/>
          <p:nvPr/>
        </p:nvSpPr>
        <p:spPr>
          <a:xfrm>
            <a:off x="3282215" y="501004"/>
            <a:ext cx="4552750" cy="461665"/>
          </a:xfrm>
          <a:prstGeom prst="rect">
            <a:avLst/>
          </a:prstGeom>
          <a:noFill/>
        </p:spPr>
        <p:txBody>
          <a:bodyPr wrap="square" rtlCol="0">
            <a:spAutoFit/>
          </a:bodyPr>
          <a:lstStyle/>
          <a:p>
            <a:pPr marL="114300" indent="0">
              <a:buNone/>
            </a:pPr>
            <a:r>
              <a:rPr lang="en-IN" sz="2400" dirty="0">
                <a:latin typeface="Times New Roman" pitchFamily="18" charset="0"/>
                <a:cs typeface="Times New Roman" pitchFamily="18" charset="0"/>
              </a:rPr>
              <a:t>MODULES DESCRIPTION</a:t>
            </a:r>
          </a:p>
        </p:txBody>
      </p:sp>
    </p:spTree>
    <p:extLst>
      <p:ext uri="{BB962C8B-B14F-4D97-AF65-F5344CB8AC3E}">
        <p14:creationId xmlns:p14="http://schemas.microsoft.com/office/powerpoint/2010/main" val="4148088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194E-4719-5EA3-B57F-43D2FCF5FE54}"/>
              </a:ext>
            </a:extLst>
          </p:cNvPr>
          <p:cNvSpPr>
            <a:spLocks noGrp="1"/>
          </p:cNvSpPr>
          <p:nvPr>
            <p:ph type="title"/>
          </p:nvPr>
        </p:nvSpPr>
        <p:spPr/>
        <p:txBody>
          <a:bodyPr/>
          <a:lstStyle/>
          <a:p>
            <a:pPr algn="l"/>
            <a:endParaRPr lang="en-IN" dirty="0"/>
          </a:p>
        </p:txBody>
      </p:sp>
      <p:sp>
        <p:nvSpPr>
          <p:cNvPr id="3" name="Text Placeholder 2">
            <a:extLst>
              <a:ext uri="{FF2B5EF4-FFF2-40B4-BE49-F238E27FC236}">
                <a16:creationId xmlns:a16="http://schemas.microsoft.com/office/drawing/2014/main" id="{E6CEB5FE-E8B8-3C28-1FA6-96C4228D1B98}"/>
              </a:ext>
            </a:extLst>
          </p:cNvPr>
          <p:cNvSpPr>
            <a:spLocks noGrp="1"/>
          </p:cNvSpPr>
          <p:nvPr>
            <p:ph type="body" idx="1"/>
          </p:nvPr>
        </p:nvSpPr>
        <p:spPr/>
        <p:txBody>
          <a:bodyPr>
            <a:normAutofit lnSpcReduction="10000"/>
          </a:bodyPr>
          <a:lstStyle/>
          <a:p>
            <a:pPr algn="just">
              <a:buNone/>
            </a:pPr>
            <a:r>
              <a:rPr lang="en-IN" sz="2200" b="1" dirty="0">
                <a:latin typeface="Times New Roman" pitchFamily="18" charset="0"/>
                <a:cs typeface="Times New Roman" pitchFamily="18" charset="0"/>
              </a:rPr>
              <a:t>Filtration</a:t>
            </a:r>
            <a:endParaRPr lang="en-IN" sz="2200" dirty="0">
              <a:latin typeface="Times New Roman" pitchFamily="18" charset="0"/>
              <a:cs typeface="Times New Roman" pitchFamily="18" charset="0"/>
            </a:endParaRPr>
          </a:p>
          <a:p>
            <a:pPr lvl="0" algn="just"/>
            <a:r>
              <a:rPr lang="en-IN" sz="2100" dirty="0">
                <a:latin typeface="Times New Roman" pitchFamily="18" charset="0"/>
                <a:cs typeface="Times New Roman" pitchFamily="18" charset="0"/>
              </a:rPr>
              <a:t>Noise can be removed from the image using the median filter of size </a:t>
            </a:r>
            <a:r>
              <a:rPr lang="en-IN" sz="2100" b="1" dirty="0">
                <a:latin typeface="Times New Roman" pitchFamily="18" charset="0"/>
                <a:cs typeface="Times New Roman" pitchFamily="18" charset="0"/>
              </a:rPr>
              <a:t>5X5</a:t>
            </a:r>
            <a:r>
              <a:rPr lang="en-IN" sz="2100" dirty="0">
                <a:latin typeface="Times New Roman" pitchFamily="18" charset="0"/>
                <a:cs typeface="Times New Roman" pitchFamily="18" charset="0"/>
              </a:rPr>
              <a:t>. The median filter replaces the pixel value with the median of neighbouring pixel values.</a:t>
            </a:r>
          </a:p>
          <a:p>
            <a:pPr lvl="0" algn="just"/>
            <a:r>
              <a:rPr lang="en-IN" sz="2100" dirty="0">
                <a:latin typeface="Times New Roman" pitchFamily="18" charset="0"/>
                <a:cs typeface="Times New Roman" pitchFamily="18" charset="0"/>
              </a:rPr>
              <a:t> The median is calculated by first sorting all the pixel values from the surrounding neighbourhood into numerical order and then replacing the pixel being considered with the middle pixel value.</a:t>
            </a:r>
          </a:p>
          <a:p>
            <a:pPr algn="just">
              <a:buNone/>
            </a:pPr>
            <a:r>
              <a:rPr lang="en-IN" sz="2200" b="1" dirty="0">
                <a:latin typeface="Times New Roman" pitchFamily="18" charset="0"/>
                <a:cs typeface="Times New Roman" pitchFamily="18" charset="0"/>
              </a:rPr>
              <a:t>Normalization</a:t>
            </a:r>
            <a:endParaRPr lang="en-IN" sz="2200" dirty="0">
              <a:latin typeface="Times New Roman" pitchFamily="18" charset="0"/>
              <a:cs typeface="Times New Roman" pitchFamily="18" charset="0"/>
            </a:endParaRPr>
          </a:p>
          <a:p>
            <a:pPr lvl="0" algn="just"/>
            <a:r>
              <a:rPr lang="en-IN" sz="2100" dirty="0">
                <a:latin typeface="Times New Roman" pitchFamily="18" charset="0"/>
                <a:cs typeface="Times New Roman" pitchFamily="18" charset="0"/>
              </a:rPr>
              <a:t>In size normalization, the images of different sizes are normalized to constant dimensions </a:t>
            </a:r>
            <a:r>
              <a:rPr lang="en-IN" sz="2100" b="1" dirty="0">
                <a:latin typeface="Times New Roman" pitchFamily="18" charset="0"/>
                <a:cs typeface="Times New Roman" pitchFamily="18" charset="0"/>
              </a:rPr>
              <a:t>40 X 40 </a:t>
            </a:r>
            <a:r>
              <a:rPr lang="en-IN" sz="2100" dirty="0">
                <a:latin typeface="Times New Roman" pitchFamily="18" charset="0"/>
                <a:cs typeface="Times New Roman" pitchFamily="18" charset="0"/>
              </a:rPr>
              <a:t>by keeping the aspect ratio of the images. </a:t>
            </a:r>
          </a:p>
          <a:p>
            <a:pPr lvl="0" algn="just"/>
            <a:r>
              <a:rPr lang="en-IN" sz="2100" dirty="0">
                <a:latin typeface="Times New Roman" pitchFamily="18" charset="0"/>
                <a:cs typeface="Times New Roman" pitchFamily="18" charset="0"/>
              </a:rPr>
              <a:t>The height and width ratio of original pattern is retained using a bilinear interpolation algorithm.</a:t>
            </a:r>
          </a:p>
          <a:p>
            <a:pPr marL="114300" indent="0">
              <a:buNone/>
            </a:pPr>
            <a:endParaRPr lang="en-IN" dirty="0"/>
          </a:p>
        </p:txBody>
      </p:sp>
      <p:sp>
        <p:nvSpPr>
          <p:cNvPr id="4" name="Slide Number Placeholder 3">
            <a:extLst>
              <a:ext uri="{FF2B5EF4-FFF2-40B4-BE49-F238E27FC236}">
                <a16:creationId xmlns:a16="http://schemas.microsoft.com/office/drawing/2014/main" id="{3DF0DCFF-19DB-A7DF-749E-4E7F40BEB6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pic>
        <p:nvPicPr>
          <p:cNvPr id="5" name="Google Shape;98;p2">
            <a:extLst>
              <a:ext uri="{FF2B5EF4-FFF2-40B4-BE49-F238E27FC236}">
                <a16:creationId xmlns:a16="http://schemas.microsoft.com/office/drawing/2014/main" id="{6927C84D-BEDB-4352-C527-6AFC9D66A261}"/>
              </a:ext>
            </a:extLst>
          </p:cNvPr>
          <p:cNvPicPr preferRelativeResize="0"/>
          <p:nvPr/>
        </p:nvPicPr>
        <p:blipFill rotWithShape="1">
          <a:blip r:embed="rId2">
            <a:alphaModFix/>
          </a:blip>
          <a:srcRect/>
          <a:stretch/>
        </p:blipFill>
        <p:spPr>
          <a:xfrm>
            <a:off x="457200" y="468630"/>
            <a:ext cx="2237740" cy="755015"/>
          </a:xfrm>
          <a:prstGeom prst="rect">
            <a:avLst/>
          </a:prstGeom>
          <a:noFill/>
          <a:ln>
            <a:noFill/>
          </a:ln>
        </p:spPr>
      </p:pic>
      <p:sp>
        <p:nvSpPr>
          <p:cNvPr id="6" name="Date Placeholder 5">
            <a:extLst>
              <a:ext uri="{FF2B5EF4-FFF2-40B4-BE49-F238E27FC236}">
                <a16:creationId xmlns:a16="http://schemas.microsoft.com/office/drawing/2014/main" id="{C30B0219-1676-4592-D7E1-27BFED4CB31F}"/>
              </a:ext>
            </a:extLst>
          </p:cNvPr>
          <p:cNvSpPr>
            <a:spLocks noGrp="1"/>
          </p:cNvSpPr>
          <p:nvPr>
            <p:ph type="dt" idx="10"/>
          </p:nvPr>
        </p:nvSpPr>
        <p:spPr/>
        <p:txBody>
          <a:bodyPr/>
          <a:lstStyle/>
          <a:p>
            <a:r>
              <a:rPr lang="en-US"/>
              <a:t>06/09/2023</a:t>
            </a:r>
          </a:p>
        </p:txBody>
      </p:sp>
      <p:sp>
        <p:nvSpPr>
          <p:cNvPr id="7" name="Footer Placeholder 6">
            <a:extLst>
              <a:ext uri="{FF2B5EF4-FFF2-40B4-BE49-F238E27FC236}">
                <a16:creationId xmlns:a16="http://schemas.microsoft.com/office/drawing/2014/main" id="{93F0932A-9226-66A1-268F-A3D694B7646E}"/>
              </a:ext>
            </a:extLst>
          </p:cNvPr>
          <p:cNvSpPr>
            <a:spLocks noGrp="1"/>
          </p:cNvSpPr>
          <p:nvPr>
            <p:ph type="ftr" idx="11"/>
          </p:nvPr>
        </p:nvSpPr>
        <p:spPr/>
        <p:txBody>
          <a:bodyPr/>
          <a:lstStyle/>
          <a:p>
            <a:r>
              <a:rPr lang="en-US"/>
              <a:t>Character Recognition Of Ancient Stone Inscriptions using HOG</a:t>
            </a:r>
            <a:endParaRPr lang="en-IN"/>
          </a:p>
        </p:txBody>
      </p:sp>
    </p:spTree>
    <p:extLst>
      <p:ext uri="{BB962C8B-B14F-4D97-AF65-F5344CB8AC3E}">
        <p14:creationId xmlns:p14="http://schemas.microsoft.com/office/powerpoint/2010/main" val="3135718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lvl="1"/>
            <a:r>
              <a:rPr lang="en-US"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marL="114300" indent="0">
              <a:buNone/>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pic>
        <p:nvPicPr>
          <p:cNvPr id="5" name="Google Shape;98;p2"/>
          <p:cNvPicPr preferRelativeResize="0"/>
          <p:nvPr/>
        </p:nvPicPr>
        <p:blipFill rotWithShape="1">
          <a:blip r:embed="rId2">
            <a:alphaModFix/>
          </a:blip>
          <a:srcRect/>
          <a:stretch/>
        </p:blipFill>
        <p:spPr>
          <a:xfrm>
            <a:off x="504372" y="596897"/>
            <a:ext cx="2237740" cy="755015"/>
          </a:xfrm>
          <a:prstGeom prst="rect">
            <a:avLst/>
          </a:prstGeom>
          <a:noFill/>
          <a:ln>
            <a:noFill/>
          </a:ln>
        </p:spPr>
      </p:pic>
      <p:pic>
        <p:nvPicPr>
          <p:cNvPr id="3074" name="Picture 2"/>
          <p:cNvPicPr>
            <a:picLocks noChangeAspect="1" noChangeArrowheads="1"/>
          </p:cNvPicPr>
          <p:nvPr/>
        </p:nvPicPr>
        <p:blipFill>
          <a:blip r:embed="rId3"/>
          <a:srcRect/>
          <a:stretch>
            <a:fillRect/>
          </a:stretch>
        </p:blipFill>
        <p:spPr bwMode="auto">
          <a:xfrm>
            <a:off x="2113619" y="1866639"/>
            <a:ext cx="4439581" cy="3993083"/>
          </a:xfrm>
          <a:prstGeom prst="rect">
            <a:avLst/>
          </a:prstGeom>
          <a:noFill/>
          <a:ln w="9525">
            <a:noFill/>
            <a:miter lim="800000"/>
            <a:headEnd/>
            <a:tailEnd/>
          </a:ln>
          <a:effectLst/>
        </p:spPr>
      </p:pic>
      <p:sp>
        <p:nvSpPr>
          <p:cNvPr id="6" name="Date Placeholder 5">
            <a:extLst>
              <a:ext uri="{FF2B5EF4-FFF2-40B4-BE49-F238E27FC236}">
                <a16:creationId xmlns:a16="http://schemas.microsoft.com/office/drawing/2014/main" id="{ED596711-9AD1-C756-5B5D-3EDF644FDC46}"/>
              </a:ext>
            </a:extLst>
          </p:cNvPr>
          <p:cNvSpPr>
            <a:spLocks noGrp="1"/>
          </p:cNvSpPr>
          <p:nvPr>
            <p:ph type="dt" idx="10"/>
          </p:nvPr>
        </p:nvSpPr>
        <p:spPr/>
        <p:txBody>
          <a:bodyPr/>
          <a:lstStyle/>
          <a:p>
            <a:r>
              <a:rPr lang="en-US"/>
              <a:t>06/09/2023</a:t>
            </a:r>
          </a:p>
        </p:txBody>
      </p:sp>
      <p:sp>
        <p:nvSpPr>
          <p:cNvPr id="7" name="Footer Placeholder 6">
            <a:extLst>
              <a:ext uri="{FF2B5EF4-FFF2-40B4-BE49-F238E27FC236}">
                <a16:creationId xmlns:a16="http://schemas.microsoft.com/office/drawing/2014/main" id="{6E22D028-77FD-D4AE-B0F3-8BE0C33A25B3}"/>
              </a:ext>
            </a:extLst>
          </p:cNvPr>
          <p:cNvSpPr>
            <a:spLocks noGrp="1"/>
          </p:cNvSpPr>
          <p:nvPr>
            <p:ph type="ftr" idx="11"/>
          </p:nvPr>
        </p:nvSpPr>
        <p:spPr/>
        <p:txBody>
          <a:bodyPr/>
          <a:lstStyle/>
          <a:p>
            <a:r>
              <a:rPr lang="en-US"/>
              <a:t>Character Recognition Of Ancient Stone Inscriptions using HOG</a:t>
            </a: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E035-8017-0262-7C31-8DB75D6DFD5C}"/>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SMOOTHING USING GAUSSIAN FILTER</a:t>
            </a:r>
            <a:endParaRPr lang="en-IN" sz="2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44F975C-F2DC-9E00-64FB-939457AD138E}"/>
              </a:ext>
            </a:extLst>
          </p:cNvPr>
          <p:cNvSpPr>
            <a:spLocks noGrp="1"/>
          </p:cNvSpPr>
          <p:nvPr>
            <p:ph type="body" idx="1"/>
          </p:nvPr>
        </p:nvSpPr>
        <p:spPr/>
        <p:txBody>
          <a:bodyPr/>
          <a:lstStyle/>
          <a:p>
            <a:pPr marL="831215" marR="419735" algn="just">
              <a:lnSpc>
                <a:spcPct val="150000"/>
              </a:lnSpc>
              <a:spcBef>
                <a:spcPts val="5"/>
              </a:spcBef>
              <a:spcAft>
                <a:spcPts val="0"/>
              </a:spcAft>
            </a:pPr>
            <a:r>
              <a:rPr lang="en-US" sz="1800" dirty="0">
                <a:solidFill>
                  <a:srgbClr val="1F1F1F"/>
                </a:solidFill>
                <a:effectLst/>
                <a:latin typeface="Times New Roman" panose="02020603050405020304" pitchFamily="18" charset="0"/>
                <a:ea typeface="Times New Roman" panose="02020603050405020304" pitchFamily="18" charset="0"/>
              </a:rPr>
              <a:t>A Gaussian filter is a type of linear filter that is used to smooth images. It works by</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convolving</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image</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with</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Gaussian</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kernel,</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which</a:t>
            </a:r>
            <a:r>
              <a:rPr lang="en-US" sz="1800" spc="-2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is</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a:t>
            </a:r>
            <a:r>
              <a:rPr lang="en-US" sz="1800" spc="-3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bell-shaped</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function.</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Gaussian</a:t>
            </a:r>
            <a:r>
              <a:rPr lang="en-US" sz="1800" spc="-29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kernel has a standard deviation parameter, which controls the amount of smoothing that is</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applied</a:t>
            </a:r>
            <a:r>
              <a:rPr lang="en-US" sz="1800" spc="-4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to the</a:t>
            </a:r>
            <a:r>
              <a:rPr lang="en-US" sz="1800" spc="-4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image.</a:t>
            </a:r>
            <a:endParaRPr lang="en-IN" sz="1800" dirty="0">
              <a:effectLst/>
              <a:latin typeface="Times New Roman" panose="02020603050405020304" pitchFamily="18" charset="0"/>
              <a:ea typeface="Times New Roman" panose="02020603050405020304" pitchFamily="18" charset="0"/>
            </a:endParaRPr>
          </a:p>
          <a:p>
            <a:pPr marL="831215" marR="422910" algn="just">
              <a:lnSpc>
                <a:spcPct val="150000"/>
              </a:lnSpc>
              <a:spcBef>
                <a:spcPts val="15"/>
              </a:spcBef>
              <a:spcAft>
                <a:spcPts val="0"/>
              </a:spcAft>
            </a:pPr>
            <a:r>
              <a:rPr lang="en-US" sz="1800" dirty="0">
                <a:solidFill>
                  <a:srgbClr val="1F1F1F"/>
                </a:solidFill>
                <a:effectLst/>
                <a:latin typeface="Times New Roman" panose="02020603050405020304" pitchFamily="18" charset="0"/>
                <a:ea typeface="Times New Roman" panose="02020603050405020304" pitchFamily="18" charset="0"/>
              </a:rPr>
              <a:t>Gaussian filters are effective at smoothing images because they suppress high-frequency</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noise</a:t>
            </a:r>
            <a:r>
              <a:rPr lang="en-US" sz="1800" spc="-7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while</a:t>
            </a:r>
            <a:r>
              <a:rPr lang="en-US" sz="1800" spc="-7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preserving</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low-frequency</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components</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of</a:t>
            </a:r>
            <a:r>
              <a:rPr lang="en-US" sz="1800" spc="-7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image.</a:t>
            </a:r>
            <a:r>
              <a:rPr lang="en-US" sz="1800" spc="-5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This</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is</a:t>
            </a:r>
            <a:r>
              <a:rPr lang="en-US" sz="1800" spc="-5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because</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7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Gaussian</a:t>
            </a:r>
            <a:r>
              <a:rPr lang="en-US" sz="1800" spc="-29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kernel is weighted towards the </a:t>
            </a:r>
            <a:r>
              <a:rPr lang="en-US" sz="1800" dirty="0" err="1">
                <a:solidFill>
                  <a:srgbClr val="1F1F1F"/>
                </a:solidFill>
                <a:effectLst/>
                <a:latin typeface="Times New Roman" panose="02020603050405020304" pitchFamily="18" charset="0"/>
                <a:ea typeface="Times New Roman" panose="02020603050405020304" pitchFamily="18" charset="0"/>
              </a:rPr>
              <a:t>centre</a:t>
            </a:r>
            <a:r>
              <a:rPr lang="en-US" sz="1800" dirty="0">
                <a:solidFill>
                  <a:srgbClr val="1F1F1F"/>
                </a:solidFill>
                <a:effectLst/>
                <a:latin typeface="Times New Roman" panose="02020603050405020304" pitchFamily="18" charset="0"/>
                <a:ea typeface="Times New Roman" panose="02020603050405020304" pitchFamily="18" charset="0"/>
              </a:rPr>
              <a:t>, so pixels that are close to each other have a greater</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influence</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on the</a:t>
            </a:r>
            <a:r>
              <a:rPr lang="en-US" sz="1800" spc="-4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filtered image</a:t>
            </a:r>
            <a:r>
              <a:rPr lang="en-US" sz="1800" spc="-1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than</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pixels that are</a:t>
            </a:r>
            <a:r>
              <a:rPr lang="en-US" sz="1800" spc="-1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further</a:t>
            </a:r>
            <a:r>
              <a:rPr lang="en-US" sz="1800" spc="-2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away.</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6C5F0CA8-7F49-DF8A-8DC5-BB3AF53CDAFC}"/>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55BBC490-3E59-3CB0-F5CD-4EA55ECE61E6}"/>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77F5DCE9-528B-831D-218C-1347F2DB35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Tree>
    <p:extLst>
      <p:ext uri="{BB962C8B-B14F-4D97-AF65-F5344CB8AC3E}">
        <p14:creationId xmlns:p14="http://schemas.microsoft.com/office/powerpoint/2010/main" val="81081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0049-A176-22E3-4301-C4B9245DE8D8}"/>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OTSU BINARY THRESHOLD</a:t>
            </a:r>
            <a:endParaRPr lang="en-IN" sz="2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260525C-7F07-7B66-24FB-D4E0DA034656}"/>
              </a:ext>
            </a:extLst>
          </p:cNvPr>
          <p:cNvSpPr>
            <a:spLocks noGrp="1"/>
          </p:cNvSpPr>
          <p:nvPr>
            <p:ph type="body" idx="1"/>
          </p:nvPr>
        </p:nvSpPr>
        <p:spPr>
          <a:xfrm>
            <a:off x="457200" y="1417638"/>
            <a:ext cx="8229600" cy="4708525"/>
          </a:xfrm>
        </p:spPr>
        <p:txBody>
          <a:bodyPr>
            <a:normAutofit lnSpcReduction="10000"/>
          </a:bodyPr>
          <a:lstStyle/>
          <a:p>
            <a:pPr marL="831215" marR="419735" algn="just">
              <a:lnSpc>
                <a:spcPct val="150000"/>
              </a:lnSpc>
              <a:spcAft>
                <a:spcPts val="0"/>
              </a:spcAft>
            </a:pPr>
            <a:r>
              <a:rPr lang="en-US" sz="1800" dirty="0">
                <a:solidFill>
                  <a:srgbClr val="1F1F1F"/>
                </a:solidFill>
                <a:effectLst/>
                <a:latin typeface="Times New Roman" panose="02020603050405020304" pitchFamily="18" charset="0"/>
                <a:ea typeface="Times New Roman" panose="02020603050405020304" pitchFamily="18" charset="0"/>
              </a:rPr>
              <a:t>Otsu's binary</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threshold</a:t>
            </a:r>
            <a:r>
              <a:rPr lang="en-US" sz="1800" spc="1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is</a:t>
            </a:r>
            <a:r>
              <a:rPr lang="en-US" sz="1800" spc="-4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method for</a:t>
            </a:r>
            <a:r>
              <a:rPr lang="en-US" sz="1800" spc="-1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thresholding</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an</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image</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to</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convert it</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from grayscale</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to</a:t>
            </a:r>
            <a:r>
              <a:rPr lang="en-US" sz="1800" spc="-29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binary. It is a global thresholding method, which means that it uses a single threshold value</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to</a:t>
            </a:r>
            <a:r>
              <a:rPr lang="en-US" sz="1800" spc="-5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convert the</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entire</a:t>
            </a:r>
            <a:r>
              <a:rPr lang="en-US" sz="1800" spc="-3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image</a:t>
            </a:r>
            <a:r>
              <a:rPr lang="en-US" sz="1800" spc="-4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to binary.</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831215" marR="421640" algn="just">
              <a:lnSpc>
                <a:spcPct val="150000"/>
              </a:lnSpc>
              <a:spcAft>
                <a:spcPts val="0"/>
              </a:spcAft>
            </a:pPr>
            <a:r>
              <a:rPr lang="en-US" sz="1800" dirty="0">
                <a:solidFill>
                  <a:srgbClr val="1F1F1F"/>
                </a:solidFill>
                <a:effectLst/>
                <a:latin typeface="Times New Roman" panose="02020603050405020304" pitchFamily="18" charset="0"/>
                <a:ea typeface="Times New Roman" panose="02020603050405020304" pitchFamily="18" charset="0"/>
              </a:rPr>
              <a:t>Otsu's binary threshold works by finding the threshold value that maximizes the variance</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between</a:t>
            </a:r>
            <a:r>
              <a:rPr lang="en-US" sz="1800" spc="-75"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the</a:t>
            </a:r>
            <a:r>
              <a:rPr lang="en-US" sz="1800" spc="-80"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foreground</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and</a:t>
            </a:r>
            <a:r>
              <a:rPr lang="en-US" sz="1800" spc="-7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background</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pixels.</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This</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is</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done</a:t>
            </a:r>
            <a:r>
              <a:rPr lang="en-US" sz="1800" spc="-8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by</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calculating</a:t>
            </a:r>
            <a:r>
              <a:rPr lang="en-US" sz="1800" spc="-5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between-</a:t>
            </a:r>
            <a:r>
              <a:rPr lang="en-US" sz="1800" spc="-5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class</a:t>
            </a:r>
            <a:r>
              <a:rPr lang="en-US" sz="1800" spc="-28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variance</a:t>
            </a:r>
            <a:r>
              <a:rPr lang="en-US" sz="1800" spc="-7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for</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each</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possible</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threshold</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value</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and</a:t>
            </a:r>
            <a:r>
              <a:rPr lang="en-US" sz="1800" spc="-5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then</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selecting</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5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threshold</a:t>
            </a:r>
            <a:r>
              <a:rPr lang="en-US" sz="1800" spc="-5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value</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err="1">
                <a:solidFill>
                  <a:srgbClr val="1F1F1F"/>
                </a:solidFill>
                <a:effectLst/>
                <a:latin typeface="Times New Roman" panose="02020603050405020304" pitchFamily="18" charset="0"/>
                <a:ea typeface="Times New Roman" panose="02020603050405020304" pitchFamily="18" charset="0"/>
              </a:rPr>
              <a:t>thatproduces</a:t>
            </a:r>
            <a:r>
              <a:rPr lang="en-US" sz="1800" spc="-29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1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highest between-class</a:t>
            </a:r>
            <a:r>
              <a:rPr lang="en-US" sz="1800" spc="1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variance.</a:t>
            </a:r>
          </a:p>
          <a:p>
            <a:pPr marL="831215" marR="421640" algn="just">
              <a:lnSpc>
                <a:spcPct val="150000"/>
              </a:lnSpc>
            </a:pPr>
            <a:r>
              <a:rPr lang="en-US" sz="1800" dirty="0">
                <a:solidFill>
                  <a:srgbClr val="1F1F1F"/>
                </a:solidFill>
                <a:effectLst/>
                <a:latin typeface="Times New Roman" panose="02020603050405020304" pitchFamily="18" charset="0"/>
                <a:ea typeface="Times New Roman" panose="02020603050405020304" pitchFamily="18" charset="0"/>
              </a:rPr>
              <a:t>Otsu's binary threshold is a simple and effective method for thresholding images. It is</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particularly useful for images with high contrast between the foreground and background</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pixels.</a:t>
            </a:r>
            <a:endParaRPr lang="en-IN" sz="1800" dirty="0">
              <a:effectLst/>
              <a:latin typeface="Times New Roman" panose="02020603050405020304" pitchFamily="18" charset="0"/>
              <a:ea typeface="Times New Roman" panose="02020603050405020304" pitchFamily="18" charset="0"/>
            </a:endParaRPr>
          </a:p>
          <a:p>
            <a:pPr marL="831215" marR="421640" algn="just">
              <a:lnSpc>
                <a:spcPct val="150000"/>
              </a:lnSpc>
              <a:spcAft>
                <a:spcPts val="0"/>
              </a:spcAft>
            </a:pP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B73F4187-12E1-DBA1-29F8-87117A4380B3}"/>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64E80A99-30C5-D361-BCD2-1B3638FE69D6}"/>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95787D47-F40A-194C-1087-474B38D0D1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Tree>
    <p:extLst>
      <p:ext uri="{BB962C8B-B14F-4D97-AF65-F5344CB8AC3E}">
        <p14:creationId xmlns:p14="http://schemas.microsoft.com/office/powerpoint/2010/main" val="1500313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254090"/>
            <a:ext cx="8229600" cy="1143000"/>
          </a:xfrm>
          <a:prstGeom prst="rect">
            <a:avLst/>
          </a:prstGeom>
          <a:noFill/>
          <a:ln>
            <a:noFill/>
          </a:ln>
        </p:spPr>
        <p:txBody>
          <a:bodyPr spcFirstLastPara="1" wrap="square" lIns="91425" tIns="45700" rIns="91425" bIns="45700" anchor="ctr" anchorCtr="0">
            <a:normAutofit fontScale="90000"/>
          </a:bodyPr>
          <a:lstStyle/>
          <a:p>
            <a:pPr>
              <a:buSzPts val="4400"/>
            </a:pPr>
            <a:br>
              <a:rPr lang="en-US" sz="44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3600" kern="100" dirty="0">
                <a:effectLst/>
                <a:latin typeface="Times New Roman" panose="02020603050405020304" pitchFamily="18" charset="0"/>
                <a:ea typeface="Calibri" panose="020F0502020204030204" pitchFamily="34" charset="0"/>
                <a:cs typeface="Times New Roman" panose="02020603050405020304" pitchFamily="18" charset="0"/>
              </a:rPr>
              <a:t>ABSTRACT</a:t>
            </a:r>
            <a:br>
              <a:rPr lang="en-US" sz="4400" kern="100" dirty="0">
                <a:effectLst/>
                <a:latin typeface="Times New Roman" panose="02020603050405020304" pitchFamily="18" charset="0"/>
                <a:ea typeface="Calibri" panose="020F0502020204030204" pitchFamily="34" charset="0"/>
                <a:cs typeface="Times New Roman" panose="02020603050405020304" pitchFamily="18" charset="0"/>
              </a:rPr>
            </a:br>
            <a:endParaRPr dirty="0"/>
          </a:p>
        </p:txBody>
      </p:sp>
      <p:sp>
        <p:nvSpPr>
          <p:cNvPr id="97" name="Google Shape;97;p2"/>
          <p:cNvSpPr txBox="1">
            <a:spLocks noGrp="1"/>
          </p:cNvSpPr>
          <p:nvPr>
            <p:ph type="body" idx="1"/>
          </p:nvPr>
        </p:nvSpPr>
        <p:spPr>
          <a:xfrm>
            <a:off x="457200" y="1600200"/>
            <a:ext cx="8176661" cy="4756150"/>
          </a:xfrm>
          <a:prstGeom prst="rect">
            <a:avLst/>
          </a:prstGeom>
          <a:noFill/>
          <a:ln>
            <a:noFill/>
          </a:ln>
        </p:spPr>
        <p:txBody>
          <a:bodyPr spcFirstLastPara="1" wrap="square" lIns="91425" tIns="45700" rIns="91425" bIns="45700" anchor="t" anchorCtr="0">
            <a:normAutofit/>
          </a:bodyPr>
          <a:lstStyle/>
          <a:p>
            <a:pPr marL="0" indent="0" algn="just">
              <a:spcBef>
                <a:spcPts val="0"/>
              </a:spcBef>
              <a:buSzPts val="3200"/>
              <a:buNone/>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0"/>
              </a:spcBef>
              <a:buSzPts val="3200"/>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rtl="0">
              <a:spcBef>
                <a:spcPts val="0"/>
              </a:spcBef>
              <a:spcAft>
                <a:spcPts val="0"/>
              </a:spcAft>
              <a:buClr>
                <a:schemeClr val="dk1"/>
              </a:buClr>
              <a:buSzPts val="3200"/>
              <a:buNone/>
            </a:pPr>
            <a:r>
              <a:rPr lang="en-US" sz="1800" b="0" i="0" dirty="0">
                <a:solidFill>
                  <a:schemeClr val="tx1"/>
                </a:solidFill>
                <a:effectLst/>
                <a:latin typeface="Times New Roman" panose="02020603050405020304" pitchFamily="18" charset="0"/>
                <a:cs typeface="Times New Roman" panose="02020603050405020304" pitchFamily="18" charset="0"/>
              </a:rPr>
              <a:t>Ancient stone inscriptions serve as invaluable cultural and historical artifacts, offering insights into past civilizations and their written languages. </a:t>
            </a:r>
            <a:r>
              <a:rPr lang="en-US" sz="1800" dirty="0">
                <a:solidFill>
                  <a:schemeClr val="tx1"/>
                </a:solidFill>
                <a:latin typeface="Times New Roman" panose="02020603050405020304" pitchFamily="18" charset="0"/>
                <a:cs typeface="Times New Roman" panose="02020603050405020304" pitchFamily="18" charset="0"/>
              </a:rPr>
              <a:t>The current field of Character recognition focusses more on Recurrent neural networks and Convolutional neural networks. </a:t>
            </a:r>
            <a:r>
              <a:rPr lang="en-US" sz="1800" b="0" i="0" dirty="0">
                <a:solidFill>
                  <a:schemeClr val="tx1"/>
                </a:solidFill>
                <a:effectLst/>
                <a:latin typeface="Times New Roman" panose="02020603050405020304" pitchFamily="18" charset="0"/>
                <a:cs typeface="Times New Roman" panose="02020603050405020304" pitchFamily="18" charset="0"/>
              </a:rPr>
              <a:t>This research presents an innovative approach to address these challenges by employing the Histogram of Oriented Gradients feature extraction technique in character recognition. </a:t>
            </a:r>
            <a:r>
              <a:rPr lang="en-US" sz="1800" dirty="0">
                <a:solidFill>
                  <a:schemeClr val="tx1"/>
                </a:solidFill>
                <a:latin typeface="Times New Roman" panose="02020603050405020304" pitchFamily="18" charset="0"/>
                <a:cs typeface="Times New Roman" panose="02020603050405020304" pitchFamily="18" charset="0"/>
              </a:rPr>
              <a:t>The expectation of our work is to </a:t>
            </a:r>
            <a:r>
              <a:rPr lang="en-US" sz="1800" b="0" i="0" dirty="0">
                <a:solidFill>
                  <a:schemeClr val="tx1"/>
                </a:solidFill>
                <a:effectLst/>
                <a:latin typeface="Times New Roman" panose="02020603050405020304" pitchFamily="18" charset="0"/>
                <a:cs typeface="Times New Roman" panose="02020603050405020304" pitchFamily="18" charset="0"/>
              </a:rPr>
              <a:t>develop a robust and accurate method for automatically recognizing and transcribing characters from weathered and diverse ancient stone inscriptions, facilitating the preservation and understanding of cultural heritage.</a:t>
            </a:r>
          </a:p>
          <a:p>
            <a:pPr marL="0" lvl="0" indent="0" algn="just" rtl="0">
              <a:spcBef>
                <a:spcPts val="0"/>
              </a:spcBef>
              <a:spcAft>
                <a:spcPts val="0"/>
              </a:spcAft>
              <a:buClr>
                <a:schemeClr val="dk1"/>
              </a:buClr>
              <a:buSzPts val="3200"/>
              <a:buNone/>
            </a:pPr>
            <a:endParaRPr lang="en-US" sz="2400" b="0" i="0" dirty="0">
              <a:solidFill>
                <a:srgbClr val="374151"/>
              </a:solidFill>
              <a:effectLst/>
              <a:latin typeface="Söhne"/>
            </a:endParaRPr>
          </a:p>
          <a:p>
            <a:pPr marL="0" lvl="0" indent="0" algn="just" rtl="0">
              <a:spcBef>
                <a:spcPts val="0"/>
              </a:spcBef>
              <a:spcAft>
                <a:spcPts val="0"/>
              </a:spcAft>
              <a:buClr>
                <a:schemeClr val="dk1"/>
              </a:buClr>
              <a:buSzPts val="3200"/>
              <a:buNone/>
            </a:pPr>
            <a:endParaRPr lang="en-US" sz="2400" dirty="0">
              <a:solidFill>
                <a:srgbClr val="374151"/>
              </a:solidFill>
              <a:latin typeface="Söhne"/>
            </a:endParaRPr>
          </a:p>
          <a:p>
            <a:pPr marL="0" lvl="0" indent="0" algn="just" rtl="0">
              <a:spcBef>
                <a:spcPts val="0"/>
              </a:spcBef>
              <a:spcAft>
                <a:spcPts val="0"/>
              </a:spcAft>
              <a:buClr>
                <a:schemeClr val="dk1"/>
              </a:buClr>
              <a:buSzPts val="3200"/>
              <a:buNone/>
            </a:pPr>
            <a:endParaRPr lang="en-US" sz="4000" dirty="0">
              <a:latin typeface="Times New Roman" panose="02020603050405020304" pitchFamily="18" charset="0"/>
              <a:cs typeface="Times New Roman" panose="02020603050405020304" pitchFamily="18" charset="0"/>
            </a:endParaRPr>
          </a:p>
        </p:txBody>
      </p:sp>
      <p:pic>
        <p:nvPicPr>
          <p:cNvPr id="98" name="Google Shape;98;p2"/>
          <p:cNvPicPr preferRelativeResize="0"/>
          <p:nvPr/>
        </p:nvPicPr>
        <p:blipFill rotWithShape="1">
          <a:blip r:embed="rId3">
            <a:alphaModFix/>
          </a:blip>
          <a:src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06/09/2023</a:t>
            </a:r>
            <a:endParaRPr dirty="0"/>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
        <p:nvSpPr>
          <p:cNvPr id="2" name="Footer Placeholder 1">
            <a:extLst>
              <a:ext uri="{FF2B5EF4-FFF2-40B4-BE49-F238E27FC236}">
                <a16:creationId xmlns:a16="http://schemas.microsoft.com/office/drawing/2014/main" id="{CF4DCB29-60DB-D47B-FDFF-CB3AB4A4AA1C}"/>
              </a:ext>
            </a:extLst>
          </p:cNvPr>
          <p:cNvSpPr>
            <a:spLocks noGrp="1"/>
          </p:cNvSpPr>
          <p:nvPr>
            <p:ph type="ftr" idx="11"/>
          </p:nvPr>
        </p:nvSpPr>
        <p:spPr>
          <a:xfrm>
            <a:off x="5791200" y="319087"/>
            <a:ext cx="2895600" cy="365125"/>
          </a:xfrm>
        </p:spPr>
        <p:txBody>
          <a:bodyPr/>
          <a:lstStyle/>
          <a:p>
            <a:r>
              <a:rPr lang="en-US" sz="1400" dirty="0">
                <a:latin typeface="Times New Roman" panose="02020603050405020304" pitchFamily="18" charset="0"/>
                <a:cs typeface="Times New Roman" panose="02020603050405020304" pitchFamily="18" charset="0"/>
              </a:rPr>
              <a:t>Character Recognition Of Ancient Stone Inscriptions using HOG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a:xfrm>
            <a:off x="457200" y="1600200"/>
            <a:ext cx="8229600" cy="4756150"/>
          </a:xfrm>
        </p:spPr>
        <p:txBody>
          <a:bodyPr>
            <a:normAutofit/>
          </a:bodyPr>
          <a:lstStyle/>
          <a:p>
            <a:pPr marL="114300" indent="0">
              <a:buNone/>
            </a:pPr>
            <a:r>
              <a:rPr lang="en-IN" sz="2400" dirty="0">
                <a:latin typeface="Times New Roman" panose="02020603050405020304" pitchFamily="18" charset="0"/>
                <a:cs typeface="Times New Roman" panose="02020603050405020304" pitchFamily="18" charset="0"/>
              </a:rPr>
              <a:t>Canny Edge Detection Algorithm</a:t>
            </a:r>
          </a:p>
          <a:p>
            <a:pPr marL="114300" indent="0">
              <a:buNone/>
            </a:pPr>
            <a:endParaRPr lang="en-IN" sz="2400" dirty="0"/>
          </a:p>
          <a:p>
            <a:pPr marL="742950" lvl="1" indent="-285750">
              <a:lnSpc>
                <a:spcPct val="107000"/>
              </a:lnSpc>
              <a:spcAft>
                <a:spcPts val="800"/>
              </a:spcAft>
              <a:buFont typeface="Arial" panose="020B0604020202020204" pitchFamily="34" charset="0"/>
              <a:buChar char="•"/>
              <a:tabLst>
                <a:tab pos="9144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Canny Edge Detection algorithm is a widely used edge detection algorithm in today’s image processing applications.</a:t>
            </a:r>
          </a:p>
          <a:p>
            <a:pPr marL="742950" lvl="1" indent="-285750">
              <a:lnSpc>
                <a:spcPct val="107000"/>
              </a:lnSpc>
              <a:spcAft>
                <a:spcPts val="800"/>
              </a:spcAft>
              <a:buFont typeface="Arial" panose="020B0604020202020204" pitchFamily="34" charset="0"/>
              <a:buChar char="•"/>
              <a:tabLst>
                <a:tab pos="9144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Canny edge detection algorithm produces smoother, thinner, and cleaner images than Sobel and Prewitt filters.</a:t>
            </a:r>
          </a:p>
          <a:p>
            <a:pPr marL="114300" indent="0">
              <a:buNone/>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pic>
        <p:nvPicPr>
          <p:cNvPr id="5" name="Google Shape;107;p5"/>
          <p:cNvPicPr preferRelativeResize="0"/>
          <p:nvPr/>
        </p:nvPicPr>
        <p:blipFill rotWithShape="1">
          <a:blip r:embed="rId2">
            <a:alphaModFix/>
          </a:blip>
          <a:srcRect/>
          <a:stretch/>
        </p:blipFill>
        <p:spPr>
          <a:xfrm>
            <a:off x="381000" y="457200"/>
            <a:ext cx="2237740" cy="755015"/>
          </a:xfrm>
          <a:prstGeom prst="rect">
            <a:avLst/>
          </a:prstGeom>
          <a:noFill/>
          <a:ln>
            <a:noFill/>
          </a:ln>
        </p:spPr>
      </p:pic>
      <p:pic>
        <p:nvPicPr>
          <p:cNvPr id="6" name="Picture 2">
            <a:extLst>
              <a:ext uri="{FF2B5EF4-FFF2-40B4-BE49-F238E27FC236}">
                <a16:creationId xmlns:a16="http://schemas.microsoft.com/office/drawing/2014/main" id="{861ACD9B-0175-1DEC-5BDB-D66ACC8209AD}"/>
              </a:ext>
            </a:extLst>
          </p:cNvPr>
          <p:cNvPicPr>
            <a:picLocks noChangeAspect="1" noChangeArrowheads="1"/>
          </p:cNvPicPr>
          <p:nvPr/>
        </p:nvPicPr>
        <p:blipFill>
          <a:blip r:embed="rId3"/>
          <a:srcRect/>
          <a:stretch>
            <a:fillRect/>
          </a:stretch>
        </p:blipFill>
        <p:spPr bwMode="auto">
          <a:xfrm>
            <a:off x="3906837" y="3873455"/>
            <a:ext cx="4779963" cy="2339068"/>
          </a:xfrm>
          <a:prstGeom prst="rect">
            <a:avLst/>
          </a:prstGeom>
          <a:noFill/>
          <a:ln w="9525">
            <a:noFill/>
            <a:miter lim="800000"/>
            <a:headEnd/>
            <a:tailEnd/>
          </a:ln>
          <a:effectLst/>
        </p:spPr>
      </p:pic>
      <p:sp>
        <p:nvSpPr>
          <p:cNvPr id="7" name="Date Placeholder 6">
            <a:extLst>
              <a:ext uri="{FF2B5EF4-FFF2-40B4-BE49-F238E27FC236}">
                <a16:creationId xmlns:a16="http://schemas.microsoft.com/office/drawing/2014/main" id="{F44063A0-1C1B-FCC1-22C0-DBCF5DA9187D}"/>
              </a:ext>
            </a:extLst>
          </p:cNvPr>
          <p:cNvSpPr>
            <a:spLocks noGrp="1"/>
          </p:cNvSpPr>
          <p:nvPr>
            <p:ph type="dt" idx="10"/>
          </p:nvPr>
        </p:nvSpPr>
        <p:spPr/>
        <p:txBody>
          <a:bodyPr/>
          <a:lstStyle/>
          <a:p>
            <a:r>
              <a:rPr lang="en-US"/>
              <a:t>06/09/2023</a:t>
            </a:r>
          </a:p>
        </p:txBody>
      </p:sp>
      <p:sp>
        <p:nvSpPr>
          <p:cNvPr id="8" name="Footer Placeholder 7">
            <a:extLst>
              <a:ext uri="{FF2B5EF4-FFF2-40B4-BE49-F238E27FC236}">
                <a16:creationId xmlns:a16="http://schemas.microsoft.com/office/drawing/2014/main" id="{4FF26E21-8010-ADCB-6877-86095EB6B5DF}"/>
              </a:ext>
            </a:extLst>
          </p:cNvPr>
          <p:cNvSpPr>
            <a:spLocks noGrp="1"/>
          </p:cNvSpPr>
          <p:nvPr>
            <p:ph type="ftr" idx="11"/>
          </p:nvPr>
        </p:nvSpPr>
        <p:spPr/>
        <p:txBody>
          <a:bodyPr/>
          <a:lstStyle/>
          <a:p>
            <a:r>
              <a:rPr lang="en-US"/>
              <a:t>Character Recognition Of Ancient Stone Inscriptions using HOG</a:t>
            </a: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486C-8E8B-60B7-B01C-856BCED70614}"/>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WATERSHED ALGORITHM</a:t>
            </a:r>
            <a:endParaRPr lang="en-IN" sz="2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5CE96C1-32C8-8627-6F21-C7B2342BBE05}"/>
              </a:ext>
            </a:extLst>
          </p:cNvPr>
          <p:cNvSpPr>
            <a:spLocks noGrp="1"/>
          </p:cNvSpPr>
          <p:nvPr>
            <p:ph type="body" idx="1"/>
          </p:nvPr>
        </p:nvSpPr>
        <p:spPr/>
        <p:txBody>
          <a:bodyPr>
            <a:noAutofit/>
          </a:bodyPr>
          <a:lstStyle/>
          <a:p>
            <a:pPr marL="488315" marR="520700" indent="0" algn="just">
              <a:spcBef>
                <a:spcPts val="5"/>
              </a:spcBef>
              <a:buNone/>
            </a:pPr>
            <a:endParaRPr lang="en-US" sz="1800" dirty="0">
              <a:solidFill>
                <a:srgbClr val="1F1F1F"/>
              </a:solidFill>
              <a:latin typeface="Times New Roman" panose="02020603050405020304" pitchFamily="18" charset="0"/>
              <a:ea typeface="Times New Roman" panose="02020603050405020304" pitchFamily="18" charset="0"/>
            </a:endParaRPr>
          </a:p>
          <a:p>
            <a:pPr marL="774065" marR="520700" indent="-285750" algn="just">
              <a:spcBef>
                <a:spcPts val="5"/>
              </a:spcBef>
            </a:pPr>
            <a:r>
              <a:rPr lang="en-US" sz="1800" dirty="0">
                <a:solidFill>
                  <a:srgbClr val="1F1F1F"/>
                </a:solidFill>
                <a:effectLst/>
                <a:latin typeface="Times New Roman" panose="02020603050405020304" pitchFamily="18" charset="0"/>
                <a:ea typeface="Times New Roman" panose="02020603050405020304" pitchFamily="18" charset="0"/>
              </a:rPr>
              <a:t>The watershed algorithm is a segmentation algorithm that is used to divide an image into</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different regions. It is based on the analogy of water flowing over a surface. The algorithm</a:t>
            </a:r>
            <a:r>
              <a:rPr lang="en-US" sz="1800" spc="-29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works by finding the catchment basins of the surface, which are the regions where water</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would</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collect.</a:t>
            </a:r>
            <a:r>
              <a:rPr lang="en-US" sz="1800" spc="-1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catchment</a:t>
            </a:r>
            <a:r>
              <a:rPr lang="en-US" sz="1800" spc="-2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basins are</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then</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separated</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by</a:t>
            </a:r>
            <a:r>
              <a:rPr lang="en-US" sz="1800" spc="-2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watersheds,</a:t>
            </a:r>
            <a:r>
              <a:rPr lang="en-US" sz="1800" spc="-1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which</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are</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ridges</a:t>
            </a:r>
            <a:r>
              <a:rPr lang="en-US" sz="1800" spc="-29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that</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divide</a:t>
            </a:r>
            <a:r>
              <a:rPr lang="en-US" sz="1800" spc="-1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1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catchment</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basins.</a:t>
            </a:r>
            <a:endParaRPr lang="en-IN" sz="1800" dirty="0">
              <a:solidFill>
                <a:srgbClr val="1F1F1F"/>
              </a:solidFill>
              <a:latin typeface="Times New Roman" panose="02020603050405020304" pitchFamily="18" charset="0"/>
              <a:ea typeface="Times New Roman" panose="02020603050405020304" pitchFamily="18" charset="0"/>
            </a:endParaRPr>
          </a:p>
          <a:p>
            <a:pPr marL="774065" marR="520700" indent="-285750" algn="just">
              <a:spcBef>
                <a:spcPts val="5"/>
              </a:spcBef>
            </a:pPr>
            <a:endParaRPr lang="en-IN" sz="1800" dirty="0">
              <a:solidFill>
                <a:srgbClr val="1F1F1F"/>
              </a:solidFill>
              <a:effectLst/>
              <a:latin typeface="Times New Roman" panose="02020603050405020304" pitchFamily="18" charset="0"/>
              <a:ea typeface="Times New Roman" panose="02020603050405020304" pitchFamily="18" charset="0"/>
            </a:endParaRPr>
          </a:p>
          <a:p>
            <a:pPr marL="774065" marR="520700" indent="-285750" algn="just">
              <a:spcBef>
                <a:spcPts val="5"/>
              </a:spcBef>
            </a:pPr>
            <a:r>
              <a:rPr lang="en-US" sz="1800" spc="-5" dirty="0">
                <a:solidFill>
                  <a:srgbClr val="1F1F1F"/>
                </a:solidFill>
                <a:effectLst/>
                <a:latin typeface="Times New Roman" panose="02020603050405020304" pitchFamily="18" charset="0"/>
                <a:ea typeface="Times New Roman" panose="02020603050405020304" pitchFamily="18" charset="0"/>
              </a:rPr>
              <a:t>The</a:t>
            </a:r>
            <a:r>
              <a:rPr lang="en-US" sz="1800" spc="-70"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watershed</a:t>
            </a:r>
            <a:r>
              <a:rPr lang="en-US" sz="1800" spc="-55"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algorithm</a:t>
            </a:r>
            <a:r>
              <a:rPr lang="en-US" sz="1800" spc="-80"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is</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typically</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applied</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to</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grayscale</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images.</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5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first</a:t>
            </a:r>
            <a:r>
              <a:rPr lang="en-US" sz="1800" spc="-2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step</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is</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to</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convert</a:t>
            </a:r>
            <a:r>
              <a:rPr lang="en-US" sz="1800" spc="-29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5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grayscale</a:t>
            </a:r>
            <a:r>
              <a:rPr lang="en-US" sz="1800" spc="-1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image</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to</a:t>
            </a:r>
            <a:r>
              <a:rPr lang="en-US" sz="1800" spc="-4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a:t>
            </a:r>
            <a:r>
              <a:rPr lang="en-US" sz="1800" spc="-3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topographic</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surface.</a:t>
            </a:r>
            <a:r>
              <a:rPr lang="en-US" sz="1800" spc="-1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This</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can</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be</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done</a:t>
            </a:r>
            <a:r>
              <a:rPr lang="en-US" sz="1800" spc="-3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by</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using</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a:t>
            </a:r>
            <a:r>
              <a:rPr lang="en-US" sz="1800" spc="-5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gradient</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operator</a:t>
            </a:r>
            <a:r>
              <a:rPr lang="en-US" sz="1800" spc="-285"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to</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calculate</a:t>
            </a:r>
            <a:r>
              <a:rPr lang="en-US" sz="1800" spc="-75"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the</a:t>
            </a:r>
            <a:r>
              <a:rPr lang="en-US" sz="1800" spc="-50"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slope</a:t>
            </a:r>
            <a:r>
              <a:rPr lang="en-US" sz="1800" spc="-50"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of</a:t>
            </a:r>
            <a:r>
              <a:rPr lang="en-US" sz="1800" spc="-80"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the</a:t>
            </a:r>
            <a:r>
              <a:rPr lang="en-US" sz="1800" spc="-50" dirty="0">
                <a:solidFill>
                  <a:srgbClr val="1F1F1F"/>
                </a:solidFill>
                <a:effectLst/>
                <a:latin typeface="Times New Roman" panose="02020603050405020304" pitchFamily="18" charset="0"/>
                <a:ea typeface="Times New Roman" panose="02020603050405020304" pitchFamily="18" charset="0"/>
              </a:rPr>
              <a:t> </a:t>
            </a:r>
            <a:r>
              <a:rPr lang="en-US" sz="1800" spc="-5" dirty="0">
                <a:solidFill>
                  <a:srgbClr val="1F1F1F"/>
                </a:solidFill>
                <a:effectLst/>
                <a:latin typeface="Times New Roman" panose="02020603050405020304" pitchFamily="18" charset="0"/>
                <a:ea typeface="Times New Roman" panose="02020603050405020304" pitchFamily="18" charset="0"/>
              </a:rPr>
              <a:t>surface</a:t>
            </a:r>
            <a:r>
              <a:rPr lang="en-US" sz="1800" spc="-5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at</a:t>
            </a:r>
            <a:r>
              <a:rPr lang="en-US" sz="1800" spc="-5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each</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pixel.</a:t>
            </a:r>
            <a:r>
              <a:rPr lang="en-US" sz="1800" spc="1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7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second</a:t>
            </a:r>
            <a:r>
              <a:rPr lang="en-US" sz="1800" spc="-4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step</a:t>
            </a:r>
            <a:r>
              <a:rPr lang="en-US" sz="1800" spc="-5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is</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to</a:t>
            </a:r>
            <a:r>
              <a:rPr lang="en-US" sz="1800" spc="-4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find</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6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local</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minima</a:t>
            </a:r>
            <a:r>
              <a:rPr lang="en-US" sz="1800" spc="-28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of</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1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surface.</a:t>
            </a:r>
            <a:r>
              <a:rPr lang="en-US" sz="1800" spc="-2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These</a:t>
            </a:r>
            <a:r>
              <a:rPr lang="en-US" sz="1800" spc="-2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are</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points</a:t>
            </a:r>
            <a:r>
              <a:rPr lang="en-US" sz="1800" spc="-3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where</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a:t>
            </a:r>
            <a:r>
              <a:rPr lang="en-US" sz="1800" spc="-2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surface</a:t>
            </a:r>
            <a:r>
              <a:rPr lang="en-US" sz="1800" spc="-3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is</a:t>
            </a:r>
            <a:r>
              <a:rPr lang="en-US" sz="1800" spc="-2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lowest</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and</a:t>
            </a:r>
            <a:r>
              <a:rPr lang="en-US" sz="1800" spc="-2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where</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water</a:t>
            </a:r>
            <a:r>
              <a:rPr lang="en-US" sz="1800" spc="-2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would</a:t>
            </a:r>
            <a:r>
              <a:rPr lang="en-US" sz="1800" spc="-4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start</a:t>
            </a:r>
            <a:r>
              <a:rPr lang="en-US" sz="1800" spc="-28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to</a:t>
            </a:r>
            <a:r>
              <a:rPr lang="en-US" sz="1800" spc="-6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collect. The</a:t>
            </a:r>
            <a:r>
              <a:rPr lang="en-US" sz="1800" spc="-5"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local minima are</a:t>
            </a:r>
            <a:r>
              <a:rPr lang="en-US" sz="1800" spc="-2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then</a:t>
            </a:r>
            <a:r>
              <a:rPr lang="en-US" sz="1800" spc="-4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marked</a:t>
            </a:r>
            <a:r>
              <a:rPr lang="en-US" sz="1800" spc="1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as</a:t>
            </a:r>
            <a:r>
              <a:rPr lang="en-US" sz="1800" spc="-10" dirty="0">
                <a:solidFill>
                  <a:srgbClr val="1F1F1F"/>
                </a:solidFill>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Times New Roman" panose="02020603050405020304" pitchFamily="18" charset="0"/>
                <a:ea typeface="Times New Roman" panose="02020603050405020304" pitchFamily="18" charset="0"/>
              </a:rPr>
              <a:t>markers.</a:t>
            </a:r>
            <a:endParaRPr lang="en-IN" sz="1800" dirty="0"/>
          </a:p>
          <a:p>
            <a:pPr marL="774065" marR="520700" indent="-285750" algn="just">
              <a:spcBef>
                <a:spcPts val="5"/>
              </a:spcBef>
            </a:pPr>
            <a:endParaRPr lang="en-US" sz="1800" dirty="0">
              <a:solidFill>
                <a:srgbClr val="1F1F1F"/>
              </a:solidFill>
              <a:effectLst/>
              <a:latin typeface="Times New Roman" panose="02020603050405020304" pitchFamily="18" charset="0"/>
              <a:ea typeface="Times New Roman" panose="02020603050405020304" pitchFamily="18" charset="0"/>
            </a:endParaRPr>
          </a:p>
        </p:txBody>
      </p:sp>
      <p:sp>
        <p:nvSpPr>
          <p:cNvPr id="4" name="Date Placeholder 3">
            <a:extLst>
              <a:ext uri="{FF2B5EF4-FFF2-40B4-BE49-F238E27FC236}">
                <a16:creationId xmlns:a16="http://schemas.microsoft.com/office/drawing/2014/main" id="{4CB12D22-C927-6D8E-5518-C3DA3ECE824A}"/>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FF112FF7-FF8C-FB7A-35C4-A64087715403}"/>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99ED7566-E442-591A-E51A-938AEC700E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Tree>
    <p:extLst>
      <p:ext uri="{BB962C8B-B14F-4D97-AF65-F5344CB8AC3E}">
        <p14:creationId xmlns:p14="http://schemas.microsoft.com/office/powerpoint/2010/main" val="21226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1401-F0C5-5693-6BE8-D3BCB6C8EA4F}"/>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CODE SNAPSHOTS</a:t>
            </a:r>
            <a:endParaRPr lang="en-IN" sz="2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42E38C4-4D05-2286-3531-915D01E70CD3}"/>
              </a:ext>
            </a:extLst>
          </p:cNvPr>
          <p:cNvSpPr>
            <a:spLocks noGrp="1"/>
          </p:cNvSpPr>
          <p:nvPr>
            <p:ph type="body" idx="1"/>
          </p:nvPr>
        </p:nvSpPr>
        <p:spPr/>
        <p:txBody>
          <a:bodyPr>
            <a:normAutofit/>
          </a:bodyPr>
          <a:lstStyle/>
          <a:p>
            <a:r>
              <a:rPr lang="en-US" sz="2000" dirty="0">
                <a:latin typeface="Times New Roman" panose="02020603050405020304" pitchFamily="18" charset="0"/>
                <a:cs typeface="Times New Roman" panose="02020603050405020304" pitchFamily="18" charset="0"/>
              </a:rPr>
              <a:t>Gray Scale Conversion code</a:t>
            </a:r>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E6644FA-2A79-F25F-4D05-CB95C4885762}"/>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1D0B1C43-FEAA-4E95-8861-D802C0E98BEC}"/>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CB2CDD4E-5BA1-CE94-A195-8A2D1212E9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pic>
        <p:nvPicPr>
          <p:cNvPr id="7" name="image14.jpeg">
            <a:extLst>
              <a:ext uri="{FF2B5EF4-FFF2-40B4-BE49-F238E27FC236}">
                <a16:creationId xmlns:a16="http://schemas.microsoft.com/office/drawing/2014/main" id="{0BF735DB-1513-92F5-090A-22BFA62B315A}"/>
              </a:ext>
            </a:extLst>
          </p:cNvPr>
          <p:cNvPicPr>
            <a:picLocks noChangeAspect="1"/>
          </p:cNvPicPr>
          <p:nvPr/>
        </p:nvPicPr>
        <p:blipFill>
          <a:blip r:embed="rId2" cstate="print"/>
          <a:stretch>
            <a:fillRect/>
          </a:stretch>
        </p:blipFill>
        <p:spPr>
          <a:xfrm>
            <a:off x="1081237" y="2486346"/>
            <a:ext cx="6981526" cy="3479936"/>
          </a:xfrm>
          <a:prstGeom prst="rect">
            <a:avLst/>
          </a:prstGeom>
        </p:spPr>
      </p:pic>
    </p:spTree>
    <p:extLst>
      <p:ext uri="{BB962C8B-B14F-4D97-AF65-F5344CB8AC3E}">
        <p14:creationId xmlns:p14="http://schemas.microsoft.com/office/powerpoint/2010/main" val="338026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8E2C-B1DB-708B-BF1B-5B5F75429F0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B98B213-6512-5E73-3E8F-C02CBF7B7BA0}"/>
              </a:ext>
            </a:extLst>
          </p:cNvPr>
          <p:cNvSpPr>
            <a:spLocks noGrp="1"/>
          </p:cNvSpPr>
          <p:nvPr>
            <p:ph type="body" idx="1"/>
          </p:nvPr>
        </p:nvSpPr>
        <p:spPr/>
        <p:txBody>
          <a:bodyPr>
            <a:normAutofit/>
          </a:bodyPr>
          <a:lstStyle/>
          <a:p>
            <a:r>
              <a:rPr lang="en-US" sz="2200" dirty="0">
                <a:latin typeface="Times New Roman" panose="02020603050405020304" pitchFamily="18" charset="0"/>
                <a:cs typeface="Times New Roman" panose="02020603050405020304" pitchFamily="18" charset="0"/>
              </a:rPr>
              <a:t>Edge detection code</a:t>
            </a:r>
          </a:p>
          <a:p>
            <a:pPr marL="114300" indent="0">
              <a:buNone/>
            </a:pPr>
            <a:endParaRPr lang="en-US" sz="2200" dirty="0">
              <a:latin typeface="Times New Roman" panose="02020603050405020304" pitchFamily="18" charset="0"/>
              <a:cs typeface="Times New Roman" panose="02020603050405020304" pitchFamily="18" charset="0"/>
            </a:endParaRPr>
          </a:p>
          <a:p>
            <a:pPr marL="114300" indent="0">
              <a:buNone/>
            </a:pPr>
            <a:r>
              <a:rPr lang="en-US" sz="2200" dirty="0">
                <a:latin typeface="Times New Roman" panose="02020603050405020304" pitchFamily="18" charset="0"/>
                <a:cs typeface="Times New Roman" panose="02020603050405020304" pitchFamily="18" charset="0"/>
              </a:rPr>
              <a:t> </a:t>
            </a:r>
            <a:endParaRPr lang="en-IN" sz="2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FA48226-D15F-6AE8-1E92-C1EB689EAF69}"/>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D04DEF4D-26CC-A4F2-B9B2-F00B7AE580AE}"/>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150059F3-D637-E452-9A4D-F8EAE3724B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pic>
        <p:nvPicPr>
          <p:cNvPr id="7" name="image15.jpeg">
            <a:extLst>
              <a:ext uri="{FF2B5EF4-FFF2-40B4-BE49-F238E27FC236}">
                <a16:creationId xmlns:a16="http://schemas.microsoft.com/office/drawing/2014/main" id="{B218D3E1-246C-69B3-AEA1-EA1AD7D466AE}"/>
              </a:ext>
            </a:extLst>
          </p:cNvPr>
          <p:cNvPicPr>
            <a:picLocks noChangeAspect="1"/>
          </p:cNvPicPr>
          <p:nvPr/>
        </p:nvPicPr>
        <p:blipFill>
          <a:blip r:embed="rId2" cstate="print"/>
          <a:stretch>
            <a:fillRect/>
          </a:stretch>
        </p:blipFill>
        <p:spPr>
          <a:xfrm>
            <a:off x="1119883" y="2235815"/>
            <a:ext cx="7092530" cy="3641003"/>
          </a:xfrm>
          <a:prstGeom prst="rect">
            <a:avLst/>
          </a:prstGeom>
        </p:spPr>
      </p:pic>
    </p:spTree>
    <p:extLst>
      <p:ext uri="{BB962C8B-B14F-4D97-AF65-F5344CB8AC3E}">
        <p14:creationId xmlns:p14="http://schemas.microsoft.com/office/powerpoint/2010/main" val="3260838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9B94-B53A-36E2-FE33-E1ACEBB124A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F7AB6EE-CD5B-E785-36B4-8578990BF410}"/>
              </a:ext>
            </a:extLst>
          </p:cNvPr>
          <p:cNvSpPr>
            <a:spLocks noGrp="1"/>
          </p:cNvSpPr>
          <p:nvPr>
            <p:ph type="body" idx="1"/>
          </p:nvPr>
        </p:nvSpPr>
        <p:spPr/>
        <p:txBody>
          <a:bodyPr>
            <a:normAutofit/>
          </a:bodyPr>
          <a:lstStyle/>
          <a:p>
            <a:r>
              <a:rPr lang="en-US" sz="2200" dirty="0">
                <a:latin typeface="Times New Roman" panose="02020603050405020304" pitchFamily="18" charset="0"/>
                <a:cs typeface="Times New Roman" panose="02020603050405020304" pitchFamily="18" charset="0"/>
              </a:rPr>
              <a:t>Otsu’s binary threshold code</a:t>
            </a:r>
          </a:p>
          <a:p>
            <a:pPr marL="114300" indent="0">
              <a:buNone/>
            </a:pPr>
            <a:endParaRPr lang="en-IN" sz="2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A87DE44-009B-7C98-8CAA-43D84BC49CBB}"/>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EFEB3EF5-A318-4530-F8AE-3AB2069AC621}"/>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5B4A5581-F0C0-39B4-A487-9E5FCECADF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pic>
        <p:nvPicPr>
          <p:cNvPr id="7" name="image16.jpeg">
            <a:extLst>
              <a:ext uri="{FF2B5EF4-FFF2-40B4-BE49-F238E27FC236}">
                <a16:creationId xmlns:a16="http://schemas.microsoft.com/office/drawing/2014/main" id="{BCFCFA8D-AFDE-2069-529F-61101D15347E}"/>
              </a:ext>
            </a:extLst>
          </p:cNvPr>
          <p:cNvPicPr>
            <a:picLocks noChangeAspect="1"/>
          </p:cNvPicPr>
          <p:nvPr/>
        </p:nvPicPr>
        <p:blipFill>
          <a:blip r:embed="rId2" cstate="print"/>
          <a:stretch>
            <a:fillRect/>
          </a:stretch>
        </p:blipFill>
        <p:spPr>
          <a:xfrm>
            <a:off x="1099336" y="2095928"/>
            <a:ext cx="5971262" cy="3764922"/>
          </a:xfrm>
          <a:prstGeom prst="rect">
            <a:avLst/>
          </a:prstGeom>
        </p:spPr>
      </p:pic>
    </p:spTree>
    <p:extLst>
      <p:ext uri="{BB962C8B-B14F-4D97-AF65-F5344CB8AC3E}">
        <p14:creationId xmlns:p14="http://schemas.microsoft.com/office/powerpoint/2010/main" val="3437238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1E4F-0430-2EFA-A387-51053D73BAF3}"/>
              </a:ext>
            </a:extLst>
          </p:cNvPr>
          <p:cNvSpPr>
            <a:spLocks noGrp="1"/>
          </p:cNvSpPr>
          <p:nvPr>
            <p:ph type="title"/>
          </p:nvPr>
        </p:nvSpPr>
        <p:spPr/>
        <p:txBody>
          <a:bodyPr/>
          <a:lstStyle/>
          <a:p>
            <a:r>
              <a:rPr lang="en-US" dirty="0"/>
              <a:t>Few Datasets</a:t>
            </a:r>
            <a:endParaRPr lang="en-IN" dirty="0"/>
          </a:p>
        </p:txBody>
      </p:sp>
      <p:sp>
        <p:nvSpPr>
          <p:cNvPr id="3" name="Text Placeholder 2">
            <a:extLst>
              <a:ext uri="{FF2B5EF4-FFF2-40B4-BE49-F238E27FC236}">
                <a16:creationId xmlns:a16="http://schemas.microsoft.com/office/drawing/2014/main" id="{023DD791-D5DD-EBD2-E99F-C6C7AF556314}"/>
              </a:ext>
            </a:extLst>
          </p:cNvPr>
          <p:cNvSpPr>
            <a:spLocks noGrp="1"/>
          </p:cNvSpPr>
          <p:nvPr>
            <p:ph type="body" idx="1"/>
          </p:nvPr>
        </p:nvSpPr>
        <p:spPr/>
        <p:txBody>
          <a:bodyPr>
            <a:normAutofit/>
          </a:bodyPr>
          <a:lstStyle/>
          <a:p>
            <a:r>
              <a:rPr lang="en-US" sz="2200" dirty="0">
                <a:latin typeface="Times New Roman" panose="02020603050405020304" pitchFamily="18" charset="0"/>
                <a:cs typeface="Times New Roman" panose="02020603050405020304" pitchFamily="18" charset="0"/>
              </a:rPr>
              <a:t>Inscriptions from </a:t>
            </a:r>
            <a:r>
              <a:rPr lang="en-US" sz="2200" dirty="0" err="1">
                <a:latin typeface="Times New Roman" panose="02020603050405020304" pitchFamily="18" charset="0"/>
                <a:cs typeface="Times New Roman" panose="02020603050405020304" pitchFamily="18" charset="0"/>
              </a:rPr>
              <a:t>Brihadeeswarar</a:t>
            </a:r>
            <a:r>
              <a:rPr lang="en-US" sz="2200" dirty="0">
                <a:latin typeface="Times New Roman" panose="02020603050405020304" pitchFamily="18" charset="0"/>
                <a:cs typeface="Times New Roman" panose="02020603050405020304" pitchFamily="18" charset="0"/>
              </a:rPr>
              <a:t> temple and </a:t>
            </a:r>
            <a:r>
              <a:rPr lang="en-US" sz="2200" dirty="0" err="1">
                <a:latin typeface="Times New Roman" panose="02020603050405020304" pitchFamily="18" charset="0"/>
                <a:cs typeface="Times New Roman" panose="02020603050405020304" pitchFamily="18" charset="0"/>
              </a:rPr>
              <a:t>Airavatesvara</a:t>
            </a:r>
            <a:r>
              <a:rPr lang="en-US" sz="2200" dirty="0">
                <a:latin typeface="Times New Roman" panose="02020603050405020304" pitchFamily="18" charset="0"/>
                <a:cs typeface="Times New Roman" panose="02020603050405020304" pitchFamily="18" charset="0"/>
              </a:rPr>
              <a:t> temple respectively</a:t>
            </a:r>
            <a:endParaRPr lang="en-IN" sz="2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649A842-F6B9-8302-FD9A-92A47AED272D}"/>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C97134A3-6BF9-6912-2A38-4AD27D41EFC3}"/>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85EF15CF-BFB5-84C5-0811-5D932EBF9E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pic>
        <p:nvPicPr>
          <p:cNvPr id="7" name="image17.jpeg">
            <a:extLst>
              <a:ext uri="{FF2B5EF4-FFF2-40B4-BE49-F238E27FC236}">
                <a16:creationId xmlns:a16="http://schemas.microsoft.com/office/drawing/2014/main" id="{15F79407-89CD-057B-D468-C66797E1B1BF}"/>
              </a:ext>
            </a:extLst>
          </p:cNvPr>
          <p:cNvPicPr>
            <a:picLocks noChangeAspect="1"/>
          </p:cNvPicPr>
          <p:nvPr/>
        </p:nvPicPr>
        <p:blipFill>
          <a:blip r:embed="rId2" cstate="print"/>
          <a:stretch>
            <a:fillRect/>
          </a:stretch>
        </p:blipFill>
        <p:spPr>
          <a:xfrm>
            <a:off x="941622" y="2756438"/>
            <a:ext cx="3042434" cy="2806186"/>
          </a:xfrm>
          <a:prstGeom prst="rect">
            <a:avLst/>
          </a:prstGeom>
        </p:spPr>
      </p:pic>
      <p:pic>
        <p:nvPicPr>
          <p:cNvPr id="8" name="image18.jpeg">
            <a:extLst>
              <a:ext uri="{FF2B5EF4-FFF2-40B4-BE49-F238E27FC236}">
                <a16:creationId xmlns:a16="http://schemas.microsoft.com/office/drawing/2014/main" id="{78AF5828-EE73-83F9-000D-CC0E298A7478}"/>
              </a:ext>
            </a:extLst>
          </p:cNvPr>
          <p:cNvPicPr>
            <a:picLocks noChangeAspect="1"/>
          </p:cNvPicPr>
          <p:nvPr/>
        </p:nvPicPr>
        <p:blipFill>
          <a:blip r:embed="rId3" cstate="print"/>
          <a:stretch>
            <a:fillRect/>
          </a:stretch>
        </p:blipFill>
        <p:spPr>
          <a:xfrm>
            <a:off x="4828854" y="2756438"/>
            <a:ext cx="2915541" cy="2847488"/>
          </a:xfrm>
          <a:prstGeom prst="rect">
            <a:avLst/>
          </a:prstGeom>
        </p:spPr>
      </p:pic>
    </p:spTree>
    <p:extLst>
      <p:ext uri="{BB962C8B-B14F-4D97-AF65-F5344CB8AC3E}">
        <p14:creationId xmlns:p14="http://schemas.microsoft.com/office/powerpoint/2010/main" val="1223176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571500" lvl="1" indent="0">
              <a:buNone/>
            </a:pPr>
            <a:r>
              <a:rPr lang="en-US" sz="2400" dirty="0">
                <a:latin typeface="Times New Roman" panose="02020603050405020304" pitchFamily="18" charset="0"/>
                <a:cs typeface="Times New Roman" panose="02020603050405020304" pitchFamily="18" charset="0"/>
              </a:rPr>
              <a:t>Intermediate Results and Discussion</a:t>
            </a:r>
          </a:p>
          <a:p>
            <a:pPr marL="571500" lvl="1" indent="0">
              <a:buNone/>
            </a:pPr>
            <a:r>
              <a:rPr lang="en-US" dirty="0">
                <a:latin typeface="Times New Roman" panose="02020603050405020304" pitchFamily="18" charset="0"/>
                <a:cs typeface="Times New Roman" panose="02020603050405020304" pitchFamily="18" charset="0"/>
              </a:rPr>
              <a:t>T</a:t>
            </a:r>
          </a:p>
          <a:p>
            <a:pPr marL="571500" lvl="1" indent="0">
              <a:buNone/>
            </a:pPr>
            <a:endParaRPr lang="en-US" dirty="0">
              <a:latin typeface="Times New Roman" panose="02020603050405020304" pitchFamily="18" charset="0"/>
              <a:cs typeface="Times New Roman" panose="02020603050405020304" pitchFamily="18" charset="0"/>
            </a:endParaRPr>
          </a:p>
          <a:p>
            <a:pPr marL="571500" lvl="1" indent="0">
              <a:buNone/>
            </a:pPr>
            <a:endParaRPr lang="en-US" dirty="0">
              <a:latin typeface="Times New Roman" panose="02020603050405020304" pitchFamily="18" charset="0"/>
              <a:cs typeface="Times New Roman" panose="02020603050405020304" pitchFamily="18" charset="0"/>
            </a:endParaRPr>
          </a:p>
          <a:p>
            <a:pPr marL="571500" lvl="1" indent="0">
              <a:buNone/>
            </a:pPr>
            <a:endParaRPr lang="en-US" dirty="0">
              <a:latin typeface="Times New Roman" panose="02020603050405020304" pitchFamily="18" charset="0"/>
              <a:cs typeface="Times New Roman" panose="02020603050405020304" pitchFamily="18" charset="0"/>
            </a:endParaRPr>
          </a:p>
          <a:p>
            <a:pPr marL="571500" lvl="1" indent="0">
              <a:buNone/>
            </a:pPr>
            <a:endParaRPr lang="en-US" dirty="0">
              <a:latin typeface="Times New Roman" panose="02020603050405020304" pitchFamily="18" charset="0"/>
              <a:cs typeface="Times New Roman" panose="02020603050405020304" pitchFamily="18" charset="0"/>
            </a:endParaRPr>
          </a:p>
          <a:p>
            <a:pPr marL="571500" lvl="1" indent="0">
              <a:buNone/>
            </a:pPr>
            <a:endParaRPr lang="en-US" dirty="0">
              <a:latin typeface="Times New Roman" panose="02020603050405020304" pitchFamily="18" charset="0"/>
              <a:cs typeface="Times New Roman" panose="02020603050405020304" pitchFamily="18" charset="0"/>
            </a:endParaRPr>
          </a:p>
          <a:p>
            <a:pPr marL="571500" lvl="1" indent="0">
              <a:buNone/>
            </a:pPr>
            <a:r>
              <a:rPr lang="en-US" sz="1800" dirty="0">
                <a:latin typeface="Times New Roman" panose="02020603050405020304" pitchFamily="18" charset="0"/>
                <a:cs typeface="Times New Roman" panose="02020603050405020304" pitchFamily="18" charset="0"/>
              </a:rPr>
              <a:t>The input image and the grayscale conversion of the image</a:t>
            </a:r>
          </a:p>
          <a:p>
            <a:pPr marL="571500" lvl="1" indent="0">
              <a:buNone/>
            </a:pPr>
            <a:endParaRPr lang="en-US" dirty="0">
              <a:latin typeface="Times New Roman" panose="02020603050405020304" pitchFamily="18" charset="0"/>
              <a:cs typeface="Times New Roman" panose="02020603050405020304" pitchFamily="18" charset="0"/>
            </a:endParaRPr>
          </a:p>
          <a:p>
            <a:pPr marL="571500" lvl="1" indent="0">
              <a:buNone/>
            </a:pPr>
            <a:endParaRPr lang="en-US" dirty="0">
              <a:latin typeface="Times New Roman" panose="02020603050405020304" pitchFamily="18" charset="0"/>
              <a:cs typeface="Times New Roman" panose="02020603050405020304" pitchFamily="18" charset="0"/>
            </a:endParaRPr>
          </a:p>
          <a:p>
            <a:pPr marL="571500" lvl="1" indent="0">
              <a:buNone/>
            </a:pPr>
            <a:endParaRPr lang="en-US" dirty="0">
              <a:latin typeface="Times New Roman" panose="02020603050405020304" pitchFamily="18" charset="0"/>
              <a:cs typeface="Times New Roman" panose="02020603050405020304" pitchFamily="18" charset="0"/>
            </a:endParaRPr>
          </a:p>
        </p:txBody>
      </p:sp>
      <p:pic>
        <p:nvPicPr>
          <p:cNvPr id="107" name="Google Shape;107;p5"/>
          <p:cNvPicPr preferRelativeResize="0"/>
          <p:nvPr/>
        </p:nvPicPr>
        <p:blipFill rotWithShape="1">
          <a:blip r:embed="rId3">
            <a:alphaModFix/>
          </a:blip>
          <a:srcRect/>
          <a:stretch/>
        </p:blipFill>
        <p:spPr>
          <a:xfrm>
            <a:off x="381000" y="457200"/>
            <a:ext cx="2237740" cy="755015"/>
          </a:xfrm>
          <a:prstGeom prst="rect">
            <a:avLst/>
          </a:prstGeom>
          <a:noFill/>
          <a:ln>
            <a:noFill/>
          </a:ln>
        </p:spPr>
      </p:pic>
      <p:sp>
        <p:nvSpPr>
          <p:cNvPr id="108" name="Google Shape;10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06/09/2023</a:t>
            </a:r>
            <a:endParaRPr lang="en-US" dirty="0"/>
          </a:p>
        </p:txBody>
      </p:sp>
      <p:sp>
        <p:nvSpPr>
          <p:cNvPr id="109" name="Google Shape;10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Character Recognition Of Ancient Stone Inscriptions using HOG</a:t>
            </a:r>
            <a:endParaRPr/>
          </a:p>
        </p:txBody>
      </p:sp>
      <p:sp>
        <p:nvSpPr>
          <p:cNvPr id="110" name="Google Shape;11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26</a:t>
            </a:fld>
            <a:endParaRPr/>
          </a:p>
        </p:txBody>
      </p:sp>
      <p:pic>
        <p:nvPicPr>
          <p:cNvPr id="4102" name="Picture 6" descr="F:\arulmary\3Dimages\sample2\Figure_1.png"/>
          <p:cNvPicPr>
            <a:picLocks noChangeAspect="1" noChangeArrowheads="1"/>
          </p:cNvPicPr>
          <p:nvPr/>
        </p:nvPicPr>
        <p:blipFill>
          <a:blip r:embed="rId4"/>
          <a:srcRect/>
          <a:stretch>
            <a:fillRect/>
          </a:stretch>
        </p:blipFill>
        <p:spPr bwMode="auto">
          <a:xfrm>
            <a:off x="976311" y="2176917"/>
            <a:ext cx="3328309" cy="2496683"/>
          </a:xfrm>
          <a:prstGeom prst="rect">
            <a:avLst/>
          </a:prstGeom>
          <a:noFill/>
        </p:spPr>
      </p:pic>
      <p:pic>
        <p:nvPicPr>
          <p:cNvPr id="16" name="Picture 10" descr="F:\arulmary\3Dimages\sample2\Figure_2.png"/>
          <p:cNvPicPr>
            <a:picLocks noChangeAspect="1" noChangeArrowheads="1"/>
          </p:cNvPicPr>
          <p:nvPr/>
        </p:nvPicPr>
        <p:blipFill>
          <a:blip r:embed="rId5"/>
          <a:srcRect/>
          <a:stretch>
            <a:fillRect/>
          </a:stretch>
        </p:blipFill>
        <p:spPr bwMode="auto">
          <a:xfrm>
            <a:off x="4368851" y="2137229"/>
            <a:ext cx="3632150" cy="2724605"/>
          </a:xfrm>
          <a:prstGeom prst="rect">
            <a:avLst/>
          </a:prstGeom>
          <a:noFill/>
        </p:spPr>
      </p:pic>
    </p:spTree>
    <p:extLst>
      <p:ext uri="{BB962C8B-B14F-4D97-AF65-F5344CB8AC3E}">
        <p14:creationId xmlns:p14="http://schemas.microsoft.com/office/powerpoint/2010/main" val="1241478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endParaRPr lang="en-IN" dirty="0"/>
          </a:p>
        </p:txBody>
      </p:sp>
      <p:sp>
        <p:nvSpPr>
          <p:cNvPr id="3" name="Text Placeholder 2"/>
          <p:cNvSpPr>
            <a:spLocks noGrp="1"/>
          </p:cNvSpPr>
          <p:nvPr>
            <p:ph type="body" idx="1"/>
          </p:nvPr>
        </p:nvSpPr>
        <p:spPr/>
        <p:txBody>
          <a:bodyPr/>
          <a:lstStyle/>
          <a:p>
            <a:pPr lvl="8"/>
            <a:r>
              <a:rPr lang="en-IN" dirty="0"/>
              <a:t>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pic>
        <p:nvPicPr>
          <p:cNvPr id="6146" name="Picture 2" descr="F:\arulmary\3Dimages\sample2\Figure_6.png"/>
          <p:cNvPicPr>
            <a:picLocks noChangeAspect="1" noChangeArrowheads="1"/>
          </p:cNvPicPr>
          <p:nvPr/>
        </p:nvPicPr>
        <p:blipFill>
          <a:blip r:embed="rId2"/>
          <a:srcRect/>
          <a:stretch>
            <a:fillRect/>
          </a:stretch>
        </p:blipFill>
        <p:spPr bwMode="auto">
          <a:xfrm>
            <a:off x="1230071" y="1393371"/>
            <a:ext cx="3684149" cy="3918857"/>
          </a:xfrm>
          <a:prstGeom prst="rect">
            <a:avLst/>
          </a:prstGeom>
          <a:noFill/>
        </p:spPr>
      </p:pic>
      <p:pic>
        <p:nvPicPr>
          <p:cNvPr id="6147" name="Picture 3" descr="F:\arulmary\3Dimages\sample2\Figure_5.png"/>
          <p:cNvPicPr>
            <a:picLocks noChangeAspect="1" noChangeArrowheads="1"/>
          </p:cNvPicPr>
          <p:nvPr/>
        </p:nvPicPr>
        <p:blipFill>
          <a:blip r:embed="rId3"/>
          <a:srcRect/>
          <a:stretch>
            <a:fillRect/>
          </a:stretch>
        </p:blipFill>
        <p:spPr bwMode="auto">
          <a:xfrm>
            <a:off x="968814" y="1407885"/>
            <a:ext cx="3684149" cy="3918857"/>
          </a:xfrm>
          <a:prstGeom prst="rect">
            <a:avLst/>
          </a:prstGeom>
          <a:noFill/>
        </p:spPr>
      </p:pic>
      <p:pic>
        <p:nvPicPr>
          <p:cNvPr id="6148" name="Picture 4" descr="F:\arulmary\3Dimages\sample2\Figure_6.png"/>
          <p:cNvPicPr>
            <a:picLocks noChangeAspect="1" noChangeArrowheads="1"/>
          </p:cNvPicPr>
          <p:nvPr/>
        </p:nvPicPr>
        <p:blipFill>
          <a:blip r:embed="rId2"/>
          <a:srcRect/>
          <a:stretch>
            <a:fillRect/>
          </a:stretch>
        </p:blipFill>
        <p:spPr bwMode="auto">
          <a:xfrm>
            <a:off x="4709995" y="2177142"/>
            <a:ext cx="3955033" cy="2966811"/>
          </a:xfrm>
          <a:prstGeom prst="rect">
            <a:avLst/>
          </a:prstGeom>
          <a:noFill/>
        </p:spPr>
      </p:pic>
      <p:sp>
        <p:nvSpPr>
          <p:cNvPr id="5" name="TextBox 4">
            <a:extLst>
              <a:ext uri="{FF2B5EF4-FFF2-40B4-BE49-F238E27FC236}">
                <a16:creationId xmlns:a16="http://schemas.microsoft.com/office/drawing/2014/main" id="{497C2A29-39EB-9D31-830F-61B1091F4225}"/>
              </a:ext>
            </a:extLst>
          </p:cNvPr>
          <p:cNvSpPr txBox="1"/>
          <p:nvPr/>
        </p:nvSpPr>
        <p:spPr>
          <a:xfrm>
            <a:off x="1226897" y="5428157"/>
            <a:ext cx="6852131" cy="800219"/>
          </a:xfrm>
          <a:prstGeom prst="rect">
            <a:avLst/>
          </a:prstGeom>
          <a:noFill/>
        </p:spPr>
        <p:txBody>
          <a:bodyPr wrap="square" rtlCol="0">
            <a:spAutoFit/>
          </a:bodyPr>
          <a:lstStyle/>
          <a:p>
            <a:endParaRPr lang="en-IN" dirty="0"/>
          </a:p>
          <a:p>
            <a:r>
              <a:rPr lang="en-IN" sz="1800" dirty="0">
                <a:latin typeface="Times New Roman" panose="02020603050405020304" pitchFamily="18" charset="0"/>
                <a:cs typeface="Times New Roman" panose="02020603050405020304" pitchFamily="18" charset="0"/>
              </a:rPr>
              <a:t>Edge Detection based on Canny Edge detection Algorithm</a:t>
            </a:r>
            <a:r>
              <a:rPr lang="en-IN" dirty="0"/>
              <a:t>.</a:t>
            </a:r>
          </a:p>
          <a:p>
            <a:endParaRPr lang="en-IN" dirty="0"/>
          </a:p>
        </p:txBody>
      </p:sp>
      <p:pic>
        <p:nvPicPr>
          <p:cNvPr id="6" name="Google Shape;98;p2">
            <a:extLst>
              <a:ext uri="{FF2B5EF4-FFF2-40B4-BE49-F238E27FC236}">
                <a16:creationId xmlns:a16="http://schemas.microsoft.com/office/drawing/2014/main" id="{CE6C5F8B-5F38-997F-5DA9-6B9ADD5B3970}"/>
              </a:ext>
            </a:extLst>
          </p:cNvPr>
          <p:cNvPicPr preferRelativeResize="0"/>
          <p:nvPr/>
        </p:nvPicPr>
        <p:blipFill rotWithShape="1">
          <a:blip r:embed="rId4">
            <a:alphaModFix/>
          </a:blip>
          <a:srcRect/>
          <a:stretch/>
        </p:blipFill>
        <p:spPr>
          <a:xfrm>
            <a:off x="457200" y="522427"/>
            <a:ext cx="2237740" cy="755015"/>
          </a:xfrm>
          <a:prstGeom prst="rect">
            <a:avLst/>
          </a:prstGeom>
          <a:noFill/>
          <a:ln>
            <a:noFill/>
          </a:ln>
        </p:spPr>
      </p:pic>
      <p:sp>
        <p:nvSpPr>
          <p:cNvPr id="7" name="Date Placeholder 6">
            <a:extLst>
              <a:ext uri="{FF2B5EF4-FFF2-40B4-BE49-F238E27FC236}">
                <a16:creationId xmlns:a16="http://schemas.microsoft.com/office/drawing/2014/main" id="{BBCA198C-09AF-48BD-021F-BBE70510C108}"/>
              </a:ext>
            </a:extLst>
          </p:cNvPr>
          <p:cNvSpPr>
            <a:spLocks noGrp="1"/>
          </p:cNvSpPr>
          <p:nvPr>
            <p:ph type="dt" idx="10"/>
          </p:nvPr>
        </p:nvSpPr>
        <p:spPr/>
        <p:txBody>
          <a:bodyPr/>
          <a:lstStyle/>
          <a:p>
            <a:r>
              <a:rPr lang="en-US"/>
              <a:t>06/09/2023</a:t>
            </a:r>
          </a:p>
        </p:txBody>
      </p:sp>
      <p:sp>
        <p:nvSpPr>
          <p:cNvPr id="8" name="Footer Placeholder 7">
            <a:extLst>
              <a:ext uri="{FF2B5EF4-FFF2-40B4-BE49-F238E27FC236}">
                <a16:creationId xmlns:a16="http://schemas.microsoft.com/office/drawing/2014/main" id="{FFAB770F-CE85-57CB-63DA-D3E6E4B1F765}"/>
              </a:ext>
            </a:extLst>
          </p:cNvPr>
          <p:cNvSpPr>
            <a:spLocks noGrp="1"/>
          </p:cNvSpPr>
          <p:nvPr>
            <p:ph type="ftr" idx="11"/>
          </p:nvPr>
        </p:nvSpPr>
        <p:spPr/>
        <p:txBody>
          <a:bodyPr/>
          <a:lstStyle/>
          <a:p>
            <a:r>
              <a:rPr lang="en-US"/>
              <a:t>Character Recognition Of Ancient Stone Inscriptions using HOG</a:t>
            </a: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A253-43B4-0EE3-3F67-5694A567D531}"/>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3E2366EE-7E62-52C6-D079-D1FBBB9EA6FA}"/>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CB34C9B3-BF93-4C27-D4A9-AF3A565E8927}"/>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5311E122-3069-2B6C-95CC-EC41162920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sp>
        <p:nvSpPr>
          <p:cNvPr id="7" name="Rectangle 5">
            <a:extLst>
              <a:ext uri="{FF2B5EF4-FFF2-40B4-BE49-F238E27FC236}">
                <a16:creationId xmlns:a16="http://schemas.microsoft.com/office/drawing/2014/main" id="{02ACDF27-E324-ED3F-56E1-C53FA90C01E9}"/>
              </a:ext>
            </a:extLst>
          </p:cNvPr>
          <p:cNvSpPr>
            <a:spLocks noChangeArrowheads="1"/>
          </p:cNvSpPr>
          <p:nvPr/>
        </p:nvSpPr>
        <p:spPr bwMode="auto">
          <a:xfrm>
            <a:off x="1828800" y="136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8" name="Group 1">
            <a:extLst>
              <a:ext uri="{FF2B5EF4-FFF2-40B4-BE49-F238E27FC236}">
                <a16:creationId xmlns:a16="http://schemas.microsoft.com/office/drawing/2014/main" id="{87A3AA31-C0C1-6DA4-F93C-6739087DD376}"/>
              </a:ext>
            </a:extLst>
          </p:cNvPr>
          <p:cNvGrpSpPr>
            <a:grpSpLocks/>
          </p:cNvGrpSpPr>
          <p:nvPr/>
        </p:nvGrpSpPr>
        <p:grpSpPr bwMode="auto">
          <a:xfrm>
            <a:off x="1397285" y="1344698"/>
            <a:ext cx="5948737" cy="4964821"/>
            <a:chOff x="0" y="4866"/>
            <a:chExt cx="6520" cy="7818"/>
          </a:xfrm>
        </p:grpSpPr>
        <p:pic>
          <p:nvPicPr>
            <p:cNvPr id="2051" name="Picture 3">
              <a:extLst>
                <a:ext uri="{FF2B5EF4-FFF2-40B4-BE49-F238E27FC236}">
                  <a16:creationId xmlns:a16="http://schemas.microsoft.com/office/drawing/2014/main" id="{5F348C04-73C6-2CD8-FAE3-C6BDDCA3E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66"/>
              <a:ext cx="6520" cy="41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94CCE67-3F71-47F7-9737-4602B439B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 y="8874"/>
              <a:ext cx="5600" cy="38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55911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846B-6306-BBE4-CAA9-19771DE7B40B}"/>
              </a:ext>
            </a:extLst>
          </p:cNvPr>
          <p:cNvSpPr>
            <a:spLocks noGrp="1"/>
          </p:cNvSpPr>
          <p:nvPr>
            <p:ph type="title"/>
          </p:nvPr>
        </p:nvSpPr>
        <p:spPr/>
        <p:txBody>
          <a:bodyPr/>
          <a:lstStyle/>
          <a:p>
            <a:pPr algn="l"/>
            <a:endParaRPr lang="en-IN" dirty="0"/>
          </a:p>
        </p:txBody>
      </p:sp>
      <p:sp>
        <p:nvSpPr>
          <p:cNvPr id="3" name="Text Placeholder 2">
            <a:extLst>
              <a:ext uri="{FF2B5EF4-FFF2-40B4-BE49-F238E27FC236}">
                <a16:creationId xmlns:a16="http://schemas.microsoft.com/office/drawing/2014/main" id="{F32F0872-642D-2DAD-6E85-090039D47E4C}"/>
              </a:ext>
            </a:extLst>
          </p:cNvPr>
          <p:cNvSpPr>
            <a:spLocks noGrp="1"/>
          </p:cNvSpPr>
          <p:nvPr>
            <p:ph type="body" idx="1"/>
          </p:nvPr>
        </p:nvSpPr>
        <p:spPr/>
        <p:txBody>
          <a:bodyPr>
            <a:normAutofit/>
          </a:bodyPr>
          <a:lstStyle/>
          <a:p>
            <a:pPr marL="114300" indent="0">
              <a:buNone/>
            </a:pPr>
            <a:r>
              <a:rPr lang="en-IN" sz="2400" b="1" dirty="0">
                <a:latin typeface="Times New Roman" panose="02020603050405020304" pitchFamily="18" charset="0"/>
                <a:cs typeface="Times New Roman" panose="02020603050405020304" pitchFamily="18" charset="0"/>
              </a:rPr>
              <a:t>References</a:t>
            </a:r>
          </a:p>
          <a:p>
            <a:pPr marL="114300" indent="0">
              <a:lnSpc>
                <a:spcPct val="107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Siromoney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“Computer Recognition of Printed Tamil Character”, Pattern Recognition, 1978,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no: 243-247.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Chinnuswamy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 and S.G. Krishnamoorthy, “Recognition of Hand printed Tamil Characters”, 1980, Pattern Recognition, 12: 141-152.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[3] Suresh et al., “Recognition of Hand printed Tamil Characters Using Classification Approach”,1999, ICAPRDT’ 99, pp: 63-84.</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[4]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Hewavitharana</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S, and H.C. Fernando, “A Two-Stage Classification Approach to Tamil Handwriting Recognition”, pp: 118-124, Tamil Internet 2002, California, USA. </a:t>
            </a:r>
          </a:p>
          <a:p>
            <a:pPr marL="114300" indent="0">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[5] N. Shanthi and K.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Duraiswamy</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“Performance Comparison of Different Image Sizes for Recognizing Unconstrained Handwritten Tamil Characters using SVM”, Journal of Computer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Science,Vol</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3, Issue 9, Pages 760-764, 2007. </a:t>
            </a:r>
          </a:p>
          <a:p>
            <a:pPr marL="114300" indent="0">
              <a:buNone/>
            </a:pPr>
            <a:endParaRPr lang="en-IN" sz="24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4E002DD-97E2-3AA6-FB71-CDB9FDB430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pic>
        <p:nvPicPr>
          <p:cNvPr id="5" name="Google Shape;98;p2">
            <a:extLst>
              <a:ext uri="{FF2B5EF4-FFF2-40B4-BE49-F238E27FC236}">
                <a16:creationId xmlns:a16="http://schemas.microsoft.com/office/drawing/2014/main" id="{ED90353F-5CE6-61D2-E8B6-DE3EC574B864}"/>
              </a:ext>
            </a:extLst>
          </p:cNvPr>
          <p:cNvPicPr preferRelativeResize="0"/>
          <p:nvPr/>
        </p:nvPicPr>
        <p:blipFill rotWithShape="1">
          <a:blip r:embed="rId2">
            <a:alphaModFix/>
          </a:blip>
          <a:srcRect/>
          <a:stretch/>
        </p:blipFill>
        <p:spPr>
          <a:xfrm>
            <a:off x="457200" y="468630"/>
            <a:ext cx="2237740" cy="755015"/>
          </a:xfrm>
          <a:prstGeom prst="rect">
            <a:avLst/>
          </a:prstGeom>
          <a:noFill/>
          <a:ln>
            <a:noFill/>
          </a:ln>
        </p:spPr>
      </p:pic>
      <p:sp>
        <p:nvSpPr>
          <p:cNvPr id="6" name="Date Placeholder 5">
            <a:extLst>
              <a:ext uri="{FF2B5EF4-FFF2-40B4-BE49-F238E27FC236}">
                <a16:creationId xmlns:a16="http://schemas.microsoft.com/office/drawing/2014/main" id="{AA451D40-9216-12B5-C0FA-6CF618EFCEB2}"/>
              </a:ext>
            </a:extLst>
          </p:cNvPr>
          <p:cNvSpPr>
            <a:spLocks noGrp="1"/>
          </p:cNvSpPr>
          <p:nvPr>
            <p:ph type="dt" idx="10"/>
          </p:nvPr>
        </p:nvSpPr>
        <p:spPr/>
        <p:txBody>
          <a:bodyPr/>
          <a:lstStyle/>
          <a:p>
            <a:r>
              <a:rPr lang="en-US"/>
              <a:t>06/09/2023</a:t>
            </a:r>
          </a:p>
        </p:txBody>
      </p:sp>
      <p:sp>
        <p:nvSpPr>
          <p:cNvPr id="7" name="Footer Placeholder 6">
            <a:extLst>
              <a:ext uri="{FF2B5EF4-FFF2-40B4-BE49-F238E27FC236}">
                <a16:creationId xmlns:a16="http://schemas.microsoft.com/office/drawing/2014/main" id="{6450CE4B-075D-2AFE-3F53-3A30A98F50A7}"/>
              </a:ext>
            </a:extLst>
          </p:cNvPr>
          <p:cNvSpPr>
            <a:spLocks noGrp="1"/>
          </p:cNvSpPr>
          <p:nvPr>
            <p:ph type="ftr" idx="11"/>
          </p:nvPr>
        </p:nvSpPr>
        <p:spPr/>
        <p:txBody>
          <a:bodyPr/>
          <a:lstStyle/>
          <a:p>
            <a:r>
              <a:rPr lang="en-US"/>
              <a:t>Character Recognition Of Ancient Stone Inscriptions using HOG</a:t>
            </a:r>
            <a:endParaRPr lang="en-IN"/>
          </a:p>
        </p:txBody>
      </p:sp>
    </p:spTree>
    <p:extLst>
      <p:ext uri="{BB962C8B-B14F-4D97-AF65-F5344CB8AC3E}">
        <p14:creationId xmlns:p14="http://schemas.microsoft.com/office/powerpoint/2010/main" val="304346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BDC0-CCE4-2FE5-5A35-217F443226DB}"/>
              </a:ext>
            </a:extLst>
          </p:cNvPr>
          <p:cNvSpPr>
            <a:spLocks noGrp="1"/>
          </p:cNvSpPr>
          <p:nvPr>
            <p:ph type="title"/>
          </p:nvPr>
        </p:nvSpPr>
        <p:spPr/>
        <p:txBody>
          <a:bodyPr>
            <a:normAutofit fontScale="90000"/>
          </a:bodyPr>
          <a:lstStyle/>
          <a:p>
            <a:br>
              <a:rPr lang="en-IN" sz="4400"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INTRODUCTION</a:t>
            </a:r>
            <a:br>
              <a:rPr lang="en-IN" sz="4400" dirty="0">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DD21D892-AF38-DBCA-5C46-9EFE756A20A2}"/>
              </a:ext>
            </a:extLst>
          </p:cNvPr>
          <p:cNvSpPr>
            <a:spLocks noGrp="1"/>
          </p:cNvSpPr>
          <p:nvPr>
            <p:ph type="body" idx="1"/>
          </p:nvPr>
        </p:nvSpPr>
        <p:spPr>
          <a:xfrm>
            <a:off x="449881" y="1616213"/>
            <a:ext cx="5572282" cy="2975711"/>
          </a:xfrm>
        </p:spPr>
        <p:txBody>
          <a:bodyPr>
            <a:normAutofit/>
          </a:bodyPr>
          <a:lstStyle/>
          <a:p>
            <a:r>
              <a:rPr lang="en-US" sz="1800" b="1" i="0" dirty="0">
                <a:solidFill>
                  <a:schemeClr val="tx1"/>
                </a:solidFill>
                <a:effectLst/>
                <a:latin typeface="Times New Roman" panose="02020603050405020304" pitchFamily="18" charset="0"/>
                <a:cs typeface="Times New Roman" panose="02020603050405020304" pitchFamily="18" charset="0"/>
              </a:rPr>
              <a:t>Epigraphy</a:t>
            </a:r>
            <a:endParaRPr lang="en-US" sz="1800" b="0" i="0" dirty="0">
              <a:solidFill>
                <a:schemeClr val="tx1"/>
              </a:solidFill>
              <a:effectLst/>
              <a:latin typeface="Times New Roman" panose="02020603050405020304" pitchFamily="18" charset="0"/>
              <a:cs typeface="Times New Roman" panose="02020603050405020304" pitchFamily="18" charset="0"/>
            </a:endParaRPr>
          </a:p>
          <a:p>
            <a:r>
              <a:rPr lang="en-US" sz="1800" b="1" i="0" dirty="0">
                <a:solidFill>
                  <a:schemeClr val="tx1"/>
                </a:solidFill>
                <a:effectLst/>
                <a:latin typeface="Times New Roman" panose="02020603050405020304" pitchFamily="18" charset="0"/>
                <a:cs typeface="Times New Roman" panose="02020603050405020304" pitchFamily="18" charset="0"/>
              </a:rPr>
              <a:t>Palm Leaf Manuscripts </a:t>
            </a:r>
            <a:r>
              <a:rPr lang="en-US" sz="1800" b="0" i="0" dirty="0">
                <a:solidFill>
                  <a:schemeClr val="tx1"/>
                </a:solidFill>
                <a:effectLst/>
                <a:latin typeface="Times New Roman" panose="02020603050405020304" pitchFamily="18" charset="0"/>
                <a:cs typeface="Times New Roman" panose="02020603050405020304" pitchFamily="18" charset="0"/>
              </a:rPr>
              <a:t> </a:t>
            </a:r>
          </a:p>
          <a:p>
            <a:r>
              <a:rPr lang="en-IN" sz="1800" b="1" dirty="0" err="1">
                <a:solidFill>
                  <a:srgbClr val="202124"/>
                </a:solidFill>
                <a:latin typeface="Times New Roman" panose="02020603050405020304" pitchFamily="18" charset="0"/>
                <a:cs typeface="Times New Roman" panose="02020603050405020304" pitchFamily="18" charset="0"/>
              </a:rPr>
              <a:t>Pal</a:t>
            </a:r>
            <a:r>
              <a:rPr lang="en-IN" sz="1800" b="1" i="0" dirty="0" err="1">
                <a:solidFill>
                  <a:srgbClr val="202124"/>
                </a:solidFill>
                <a:effectLst/>
                <a:latin typeface="Times New Roman" panose="02020603050405020304" pitchFamily="18" charset="0"/>
                <a:cs typeface="Times New Roman" panose="02020603050405020304" pitchFamily="18" charset="0"/>
              </a:rPr>
              <a:t>eography</a:t>
            </a:r>
            <a:endParaRPr lang="en-US" sz="1800" b="0" i="0" dirty="0">
              <a:solidFill>
                <a:schemeClr val="tx1"/>
              </a:solidFill>
              <a:effectLst/>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BA123F9-EF63-360C-0F55-F6E9DC041FEA}"/>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75455846-8B53-F99B-C6A7-B91AFB8BDA57}"/>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4E88E24A-570E-E89A-3B32-DD1AA9D220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pic>
        <p:nvPicPr>
          <p:cNvPr id="7" name="Picture 4" descr="Inscriptions of Tamil language carved on the stone walls at Brihadeeswarar  temple in Thanjavur, Tamilnadu, India. Ancient tamil inscriptions carved in  the exterior temple walls in Thanjavur. Photos | Adobe Stock">
            <a:extLst>
              <a:ext uri="{FF2B5EF4-FFF2-40B4-BE49-F238E27FC236}">
                <a16:creationId xmlns:a16="http://schemas.microsoft.com/office/drawing/2014/main" id="{538CF42D-3EDE-0BA1-02C0-44B5DCB7C9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 t="15768" b="7584"/>
          <a:stretch/>
        </p:blipFill>
        <p:spPr bwMode="auto">
          <a:xfrm>
            <a:off x="641784" y="3149959"/>
            <a:ext cx="4049729" cy="18197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879BA31-C981-1254-EC08-C2D745433A45}"/>
              </a:ext>
            </a:extLst>
          </p:cNvPr>
          <p:cNvSpPr txBox="1"/>
          <p:nvPr/>
        </p:nvSpPr>
        <p:spPr>
          <a:xfrm>
            <a:off x="641784" y="5211014"/>
            <a:ext cx="2568540" cy="830997"/>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Tamil Stone Inscriptions at </a:t>
            </a:r>
            <a:r>
              <a:rPr lang="en-IN" sz="1600" b="0" i="0" dirty="0" err="1">
                <a:solidFill>
                  <a:srgbClr val="000000"/>
                </a:solidFill>
                <a:effectLst/>
                <a:latin typeface="Times New Roman" panose="02020603050405020304" pitchFamily="18" charset="0"/>
                <a:cs typeface="Times New Roman" panose="02020603050405020304" pitchFamily="18" charset="0"/>
              </a:rPr>
              <a:t>Brihadeeswarar</a:t>
            </a:r>
            <a:r>
              <a:rPr lang="en-IN" sz="1600" b="0" i="0" dirty="0">
                <a:solidFill>
                  <a:srgbClr val="000000"/>
                </a:solidFill>
                <a:effectLst/>
                <a:latin typeface="Times New Roman" panose="02020603050405020304" pitchFamily="18" charset="0"/>
                <a:cs typeface="Times New Roman" panose="02020603050405020304" pitchFamily="18" charset="0"/>
              </a:rPr>
              <a:t> temple in Thanjavur , dated 1010AD</a:t>
            </a:r>
          </a:p>
        </p:txBody>
      </p:sp>
      <p:pic>
        <p:nvPicPr>
          <p:cNvPr id="1030" name="Picture 6" descr="ஓலைச்சுவடி எழுத்துக்கள் அறிமுகமும் பாதுகாப்பும். / Palm-leaf manuscripts  details in tamil.">
            <a:extLst>
              <a:ext uri="{FF2B5EF4-FFF2-40B4-BE49-F238E27FC236}">
                <a16:creationId xmlns:a16="http://schemas.microsoft.com/office/drawing/2014/main" id="{A9C912E4-7F55-501E-7E3F-9109EA52D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470" y="3119242"/>
            <a:ext cx="3319746" cy="18432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757415F-14D6-41B0-FC3E-6DAA31C48D51}"/>
              </a:ext>
            </a:extLst>
          </p:cNvPr>
          <p:cNvSpPr txBox="1"/>
          <p:nvPr/>
        </p:nvSpPr>
        <p:spPr>
          <a:xfrm>
            <a:off x="5342021" y="5390147"/>
            <a:ext cx="3160195"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Palm Leaf Manuscripts written in Tamil, dated 5</a:t>
            </a:r>
            <a:r>
              <a:rPr lang="en-IN" sz="1600" baseline="30000" dirty="0">
                <a:latin typeface="Times New Roman" panose="02020603050405020304" pitchFamily="18" charset="0"/>
                <a:cs typeface="Times New Roman" panose="02020603050405020304" pitchFamily="18" charset="0"/>
              </a:rPr>
              <a:t>th</a:t>
            </a:r>
            <a:r>
              <a:rPr lang="en-IN" sz="1600" dirty="0">
                <a:latin typeface="Times New Roman" panose="02020603050405020304" pitchFamily="18" charset="0"/>
                <a:cs typeface="Times New Roman" panose="02020603050405020304" pitchFamily="18" charset="0"/>
              </a:rPr>
              <a:t> century BC </a:t>
            </a:r>
          </a:p>
        </p:txBody>
      </p:sp>
      <p:pic>
        <p:nvPicPr>
          <p:cNvPr id="12" name="Google Shape;90;p1">
            <a:extLst>
              <a:ext uri="{FF2B5EF4-FFF2-40B4-BE49-F238E27FC236}">
                <a16:creationId xmlns:a16="http://schemas.microsoft.com/office/drawing/2014/main" id="{68997D62-A39B-9270-D7B3-7ECD6EA65CF7}"/>
              </a:ext>
            </a:extLst>
          </p:cNvPr>
          <p:cNvPicPr preferRelativeResize="0"/>
          <p:nvPr/>
        </p:nvPicPr>
        <p:blipFill rotWithShape="1">
          <a:blip r:embed="rId4">
            <a:alphaModFix/>
          </a:blip>
          <a:srcRect/>
          <a:stretch/>
        </p:blipFill>
        <p:spPr>
          <a:xfrm>
            <a:off x="228600" y="553353"/>
            <a:ext cx="1735931" cy="755015"/>
          </a:xfrm>
          <a:prstGeom prst="rect">
            <a:avLst/>
          </a:prstGeom>
          <a:noFill/>
          <a:ln>
            <a:noFill/>
          </a:ln>
        </p:spPr>
      </p:pic>
    </p:spTree>
    <p:extLst>
      <p:ext uri="{BB962C8B-B14F-4D97-AF65-F5344CB8AC3E}">
        <p14:creationId xmlns:p14="http://schemas.microsoft.com/office/powerpoint/2010/main" val="2824804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5C41-D014-80C8-6E7D-314C04CF5CFB}"/>
              </a:ext>
            </a:extLst>
          </p:cNvPr>
          <p:cNvSpPr>
            <a:spLocks noGrp="1"/>
          </p:cNvSpPr>
          <p:nvPr>
            <p:ph type="title"/>
          </p:nvPr>
        </p:nvSpPr>
        <p:spPr/>
        <p:txBody>
          <a:bodyPr/>
          <a:lstStyle/>
          <a:p>
            <a:pPr algn="l"/>
            <a:endParaRPr lang="en-IN" dirty="0"/>
          </a:p>
        </p:txBody>
      </p:sp>
      <p:sp>
        <p:nvSpPr>
          <p:cNvPr id="3" name="Text Placeholder 2">
            <a:extLst>
              <a:ext uri="{FF2B5EF4-FFF2-40B4-BE49-F238E27FC236}">
                <a16:creationId xmlns:a16="http://schemas.microsoft.com/office/drawing/2014/main" id="{2E4894EE-EF34-0B68-DED2-B6A1D2BD161E}"/>
              </a:ext>
            </a:extLst>
          </p:cNvPr>
          <p:cNvSpPr>
            <a:spLocks noGrp="1"/>
          </p:cNvSpPr>
          <p:nvPr>
            <p:ph type="body" idx="1"/>
          </p:nvPr>
        </p:nvSpPr>
        <p:spPr/>
        <p:txBody>
          <a:bodyPr>
            <a:normAutofit fontScale="25000" lnSpcReduction="20000"/>
          </a:bodyPr>
          <a:lstStyle/>
          <a:p>
            <a:pPr marL="114300" indent="0">
              <a:lnSpc>
                <a:spcPct val="107000"/>
              </a:lnSpc>
              <a:spcAft>
                <a:spcPts val="800"/>
              </a:spcAft>
              <a:buNone/>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[6]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Shivsubramani</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K, Loganathan R, Srinivasan CJ, Ajay V, Soman KP, “Multiclass Hierarchical SVM for Recognition of Printed Tamil Characters”,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In:Proc.of</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IJCAI, 2007.</a:t>
            </a:r>
          </a:p>
          <a:p>
            <a:pPr marL="114300" indent="0">
              <a:lnSpc>
                <a:spcPct val="107000"/>
              </a:lnSpc>
              <a:spcAft>
                <a:spcPts val="800"/>
              </a:spcAft>
              <a:buNone/>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[7]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Szedmak</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,Sandor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Szedmak</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John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Shawe</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Taylor, “Learning Hierarchies at Two-class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Complexity”,Kernel</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Methods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andStructured</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domains,NIPS</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2005. </a:t>
            </a:r>
          </a:p>
          <a:p>
            <a:pPr marL="114300" indent="0">
              <a:lnSpc>
                <a:spcPct val="107000"/>
              </a:lnSpc>
              <a:spcAft>
                <a:spcPts val="800"/>
              </a:spcAft>
              <a:buNone/>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[8]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K.H.Aparna</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Sumanth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Jaganathan</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P.Krishnan</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V.S.Chakravarthy</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"Document Image Analysis: with specific Application to Tamil Newsprint", International Conference on Universal Knowledge and Language (ICUKL), Goa, India, Nov. 2002. </a:t>
            </a:r>
          </a:p>
          <a:p>
            <a:pPr marL="114300" indent="0">
              <a:lnSpc>
                <a:spcPct val="107000"/>
              </a:lnSpc>
              <a:spcAft>
                <a:spcPts val="800"/>
              </a:spcAft>
              <a:buNone/>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[9] N. Joshi, G. Sita, A. G. Ramakrishnan, and S.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Madhvanath</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Comparison of Elastic Matching Algorithms for Online Tamil Handwritten Character Recognition” Proceedings of the 9th International Workshop on Frontiers in Handwriting Recognition, 2004. </a:t>
            </a:r>
          </a:p>
          <a:p>
            <a:pPr marL="114300" indent="0">
              <a:lnSpc>
                <a:spcPct val="107000"/>
              </a:lnSpc>
              <a:spcAft>
                <a:spcPts val="800"/>
              </a:spcAft>
              <a:buNone/>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[10]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Seethalakshmi</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R.,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Sreeranjani</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T.R.,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Balachandar</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T.,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Abnikant</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Singh,Markandey</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Singh,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Ritwaj</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Ratan, Sarvesh Kumar, "Optical Character Recognition for printed Tamil text using Unicode", Journal of Zhejiang University SCIENCE, Vol. 6A No. 11, 2005.</a:t>
            </a:r>
          </a:p>
          <a:p>
            <a:pPr marL="114300" indent="0">
              <a:buNone/>
            </a:pPr>
            <a:endParaRPr lang="en-IN" dirty="0"/>
          </a:p>
        </p:txBody>
      </p:sp>
      <p:sp>
        <p:nvSpPr>
          <p:cNvPr id="4" name="Slide Number Placeholder 3">
            <a:extLst>
              <a:ext uri="{FF2B5EF4-FFF2-40B4-BE49-F238E27FC236}">
                <a16:creationId xmlns:a16="http://schemas.microsoft.com/office/drawing/2014/main" id="{592D6AB9-E8E2-77E2-50A0-A4E67EF07F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pic>
        <p:nvPicPr>
          <p:cNvPr id="5" name="Google Shape;98;p2">
            <a:extLst>
              <a:ext uri="{FF2B5EF4-FFF2-40B4-BE49-F238E27FC236}">
                <a16:creationId xmlns:a16="http://schemas.microsoft.com/office/drawing/2014/main" id="{C0B7907C-F2C1-AD31-FF7A-1D612E1048C9}"/>
              </a:ext>
            </a:extLst>
          </p:cNvPr>
          <p:cNvPicPr preferRelativeResize="0"/>
          <p:nvPr/>
        </p:nvPicPr>
        <p:blipFill rotWithShape="1">
          <a:blip r:embed="rId2">
            <a:alphaModFix/>
          </a:blip>
          <a:srcRect/>
          <a:stretch/>
        </p:blipFill>
        <p:spPr>
          <a:xfrm>
            <a:off x="457200" y="468630"/>
            <a:ext cx="2237740" cy="755015"/>
          </a:xfrm>
          <a:prstGeom prst="rect">
            <a:avLst/>
          </a:prstGeom>
          <a:noFill/>
          <a:ln>
            <a:noFill/>
          </a:ln>
        </p:spPr>
      </p:pic>
      <p:sp>
        <p:nvSpPr>
          <p:cNvPr id="6" name="Date Placeholder 5">
            <a:extLst>
              <a:ext uri="{FF2B5EF4-FFF2-40B4-BE49-F238E27FC236}">
                <a16:creationId xmlns:a16="http://schemas.microsoft.com/office/drawing/2014/main" id="{7B0AE5CE-77C1-7B70-D9F7-2E99DD9EFAA1}"/>
              </a:ext>
            </a:extLst>
          </p:cNvPr>
          <p:cNvSpPr>
            <a:spLocks noGrp="1"/>
          </p:cNvSpPr>
          <p:nvPr>
            <p:ph type="dt" idx="10"/>
          </p:nvPr>
        </p:nvSpPr>
        <p:spPr/>
        <p:txBody>
          <a:bodyPr/>
          <a:lstStyle/>
          <a:p>
            <a:r>
              <a:rPr lang="en-US"/>
              <a:t>06/09/2023</a:t>
            </a:r>
          </a:p>
        </p:txBody>
      </p:sp>
      <p:sp>
        <p:nvSpPr>
          <p:cNvPr id="7" name="Footer Placeholder 6">
            <a:extLst>
              <a:ext uri="{FF2B5EF4-FFF2-40B4-BE49-F238E27FC236}">
                <a16:creationId xmlns:a16="http://schemas.microsoft.com/office/drawing/2014/main" id="{D285CE08-E829-0C89-0B34-82CCE9456C5E}"/>
              </a:ext>
            </a:extLst>
          </p:cNvPr>
          <p:cNvSpPr>
            <a:spLocks noGrp="1"/>
          </p:cNvSpPr>
          <p:nvPr>
            <p:ph type="ftr" idx="11"/>
          </p:nvPr>
        </p:nvSpPr>
        <p:spPr/>
        <p:txBody>
          <a:bodyPr/>
          <a:lstStyle/>
          <a:p>
            <a:r>
              <a:rPr lang="en-US"/>
              <a:t>Character Recognition Of Ancient Stone Inscriptions using HOG</a:t>
            </a:r>
            <a:endParaRPr lang="en-IN"/>
          </a:p>
        </p:txBody>
      </p:sp>
    </p:spTree>
    <p:extLst>
      <p:ext uri="{BB962C8B-B14F-4D97-AF65-F5344CB8AC3E}">
        <p14:creationId xmlns:p14="http://schemas.microsoft.com/office/powerpoint/2010/main" val="325496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274638"/>
            <a:ext cx="8542962" cy="1143000"/>
          </a:xfrm>
          <a:prstGeom prst="rect">
            <a:avLst/>
          </a:prstGeom>
          <a:noFill/>
          <a:ln>
            <a:noFill/>
          </a:ln>
        </p:spPr>
        <p:txBody>
          <a:bodyPr spcFirstLastPara="1" wrap="square" lIns="91425" tIns="45700" rIns="91425" bIns="45700" anchor="ctr" anchorCtr="0">
            <a:normAutofit/>
          </a:bodyPr>
          <a:lstStyle/>
          <a:p>
            <a:pPr lvl="0">
              <a:buSzPts val="4400"/>
            </a:pPr>
            <a:r>
              <a:rPr lang="en-US" sz="1800" dirty="0"/>
              <a:t> 		</a:t>
            </a:r>
            <a:endParaRPr sz="1800" dirty="0"/>
          </a:p>
        </p:txBody>
      </p:sp>
      <p:sp>
        <p:nvSpPr>
          <p:cNvPr id="97" name="Google Shape;97;p2"/>
          <p:cNvSpPr txBox="1">
            <a:spLocks noGrp="1"/>
          </p:cNvSpPr>
          <p:nvPr>
            <p:ph type="body" idx="1"/>
          </p:nvPr>
        </p:nvSpPr>
        <p:spPr>
          <a:xfrm>
            <a:off x="353060" y="783795"/>
            <a:ext cx="8229600" cy="49213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endParaRPr lang="en-US" sz="2600" dirty="0">
              <a:latin typeface="Times New Roman" panose="02020603050405020304" pitchFamily="18" charset="0"/>
              <a:cs typeface="Times New Roman" panose="02020603050405020304" pitchFamily="18" charset="0"/>
            </a:endParaRPr>
          </a:p>
          <a:p>
            <a:pPr indent="-457200">
              <a:spcBef>
                <a:spcPts val="0"/>
              </a:spcBef>
              <a:buSzPts val="3200"/>
            </a:pPr>
            <a:r>
              <a:rPr lang="en-US" sz="1800" b="1" i="0" dirty="0">
                <a:solidFill>
                  <a:schemeClr val="tx1"/>
                </a:solidFill>
                <a:effectLst/>
                <a:latin typeface="Times New Roman" panose="02020603050405020304" pitchFamily="18" charset="0"/>
                <a:cs typeface="Times New Roman" panose="02020603050405020304" pitchFamily="18" charset="0"/>
              </a:rPr>
              <a:t>Ancient Stone Inscriptions</a:t>
            </a:r>
          </a:p>
          <a:p>
            <a:pPr marL="0" indent="0">
              <a:spcBef>
                <a:spcPts val="0"/>
              </a:spcBef>
              <a:buSzPts val="3200"/>
              <a:buNone/>
            </a:pPr>
            <a:endParaRPr lang="en-US" sz="1800" b="1" dirty="0">
              <a:solidFill>
                <a:schemeClr val="tx1"/>
              </a:solidFill>
              <a:latin typeface="Times New Roman" panose="02020603050405020304" pitchFamily="18" charset="0"/>
              <a:cs typeface="Times New Roman" panose="02020603050405020304" pitchFamily="18" charset="0"/>
            </a:endParaRPr>
          </a:p>
          <a:p>
            <a:pPr indent="-457200">
              <a:spcBef>
                <a:spcPts val="0"/>
              </a:spcBef>
              <a:buSzPts val="3200"/>
            </a:pPr>
            <a:r>
              <a:rPr lang="en-US" sz="1800" b="1" i="0" dirty="0">
                <a:solidFill>
                  <a:schemeClr val="tx1"/>
                </a:solidFill>
                <a:effectLst/>
                <a:latin typeface="Times New Roman" panose="02020603050405020304" pitchFamily="18" charset="0"/>
                <a:cs typeface="Times New Roman" panose="02020603050405020304" pitchFamily="18" charset="0"/>
              </a:rPr>
              <a:t>HOG (Histogram of Oriented Gradients)</a:t>
            </a:r>
          </a:p>
          <a:p>
            <a:pPr marL="0" indent="0">
              <a:spcBef>
                <a:spcPts val="0"/>
              </a:spcBef>
              <a:buSzPts val="3200"/>
              <a:buNone/>
            </a:pPr>
            <a:endParaRPr lang="en-US" sz="1800" b="1" i="0" dirty="0">
              <a:solidFill>
                <a:schemeClr val="tx1"/>
              </a:solidFill>
              <a:effectLst/>
              <a:latin typeface="Times New Roman" panose="02020603050405020304" pitchFamily="18" charset="0"/>
              <a:cs typeface="Times New Roman" panose="02020603050405020304" pitchFamily="18" charset="0"/>
            </a:endParaRPr>
          </a:p>
          <a:p>
            <a:pPr indent="-457200">
              <a:spcBef>
                <a:spcPts val="0"/>
              </a:spcBef>
              <a:buSzPts val="3200"/>
            </a:pPr>
            <a:r>
              <a:rPr lang="en-US" sz="1800" b="1" i="0" dirty="0">
                <a:solidFill>
                  <a:schemeClr val="tx1"/>
                </a:solidFill>
                <a:effectLst/>
                <a:latin typeface="Times New Roman" panose="02020603050405020304" pitchFamily="18" charset="0"/>
                <a:cs typeface="Times New Roman" panose="02020603050405020304" pitchFamily="18" charset="0"/>
              </a:rPr>
              <a:t>Feature Extraction</a:t>
            </a:r>
          </a:p>
          <a:p>
            <a:pPr indent="-457200">
              <a:spcBef>
                <a:spcPts val="0"/>
              </a:spcBef>
              <a:buSzPts val="3200"/>
            </a:pPr>
            <a:endParaRPr lang="en-US" sz="1800" dirty="0">
              <a:solidFill>
                <a:schemeClr val="tx1"/>
              </a:solidFill>
              <a:latin typeface="Times New Roman" panose="02020603050405020304" pitchFamily="18" charset="0"/>
              <a:cs typeface="Times New Roman" panose="02020603050405020304" pitchFamily="18" charset="0"/>
            </a:endParaRPr>
          </a:p>
          <a:p>
            <a:pPr indent="-457200">
              <a:spcBef>
                <a:spcPts val="0"/>
              </a:spcBef>
              <a:buSzPts val="3200"/>
            </a:pPr>
            <a:r>
              <a:rPr lang="en-US" sz="1800" b="1" i="0" dirty="0">
                <a:solidFill>
                  <a:schemeClr val="tx1"/>
                </a:solidFill>
                <a:effectLst/>
                <a:latin typeface="Times New Roman" panose="02020603050405020304" pitchFamily="18" charset="0"/>
                <a:cs typeface="Times New Roman" panose="02020603050405020304" pitchFamily="18" charset="0"/>
              </a:rPr>
              <a:t>Linguistic Analysis</a:t>
            </a:r>
          </a:p>
          <a:p>
            <a:pPr marL="0" indent="0">
              <a:spcBef>
                <a:spcPts val="0"/>
              </a:spcBef>
              <a:buSzPts val="3200"/>
              <a:buNone/>
            </a:pPr>
            <a:endParaRPr lang="en-US" sz="1800" b="1" i="0" dirty="0">
              <a:solidFill>
                <a:schemeClr val="tx1"/>
              </a:solidFill>
              <a:effectLst/>
              <a:latin typeface="Times New Roman" panose="02020603050405020304" pitchFamily="18" charset="0"/>
              <a:cs typeface="Times New Roman" panose="02020603050405020304" pitchFamily="18" charset="0"/>
            </a:endParaRPr>
          </a:p>
          <a:p>
            <a:pPr indent="-457200">
              <a:spcBef>
                <a:spcPts val="0"/>
              </a:spcBef>
              <a:buSzPts val="3200"/>
            </a:pPr>
            <a:r>
              <a:rPr lang="en-US" sz="1800" b="1" i="0" dirty="0">
                <a:solidFill>
                  <a:schemeClr val="tx1"/>
                </a:solidFill>
                <a:effectLst/>
                <a:latin typeface="Times New Roman" panose="02020603050405020304" pitchFamily="18" charset="0"/>
                <a:cs typeface="Times New Roman" panose="02020603050405020304" pitchFamily="18" charset="0"/>
              </a:rPr>
              <a:t>Cultural Heritage</a:t>
            </a:r>
            <a:endParaRPr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p:txBody>
      </p:sp>
      <p:pic>
        <p:nvPicPr>
          <p:cNvPr id="98" name="Google Shape;98;p2"/>
          <p:cNvPicPr preferRelativeResize="0"/>
          <p:nvPr/>
        </p:nvPicPr>
        <p:blipFill rotWithShape="1">
          <a:blip r:embed="rId3">
            <a:alphaModFix/>
          </a:blip>
          <a:srcRect/>
          <a:stretch/>
        </p:blipFill>
        <p:spPr>
          <a:xfrm>
            <a:off x="353060" y="153131"/>
            <a:ext cx="2237740" cy="755015"/>
          </a:xfrm>
          <a:prstGeom prst="rect">
            <a:avLst/>
          </a:prstGeom>
          <a:noFill/>
          <a:ln>
            <a:noFill/>
          </a:ln>
        </p:spPr>
      </p:pic>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06/09/2023</a:t>
            </a:r>
            <a:endParaRPr dirty="0"/>
          </a:p>
        </p:txBody>
      </p:sp>
      <p:sp>
        <p:nvSpPr>
          <p:cNvPr id="100" name="Google Shape;100;p2"/>
          <p:cNvSpPr txBox="1">
            <a:spLocks noGrp="1"/>
          </p:cNvSpPr>
          <p:nvPr>
            <p:ph type="ftr" idx="11"/>
          </p:nvPr>
        </p:nvSpPr>
        <p:spPr>
          <a:xfrm>
            <a:off x="5791200" y="41867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dirty="0">
                <a:latin typeface="Times New Roman" panose="02020603050405020304" pitchFamily="18" charset="0"/>
                <a:cs typeface="Times New Roman" panose="02020603050405020304" pitchFamily="18" charset="0"/>
              </a:rPr>
              <a:t>Character Recognition Of Ancient Stone Inscriptions using HOG</a:t>
            </a:r>
            <a:endParaRPr sz="1400" dirty="0">
              <a:latin typeface="Times New Roman" panose="02020603050405020304" pitchFamily="18" charset="0"/>
              <a:cs typeface="Times New Roman" panose="02020603050405020304" pitchFamily="18" charset="0"/>
            </a:endParaRP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a:t>
            </a:fld>
            <a:endParaRPr/>
          </a:p>
        </p:txBody>
      </p:sp>
      <p:sp>
        <p:nvSpPr>
          <p:cNvPr id="2" name="TextBox 1">
            <a:extLst>
              <a:ext uri="{FF2B5EF4-FFF2-40B4-BE49-F238E27FC236}">
                <a16:creationId xmlns:a16="http://schemas.microsoft.com/office/drawing/2014/main" id="{38694A33-E0E9-6E71-D510-860B6F8870F7}"/>
              </a:ext>
            </a:extLst>
          </p:cNvPr>
          <p:cNvSpPr txBox="1"/>
          <p:nvPr/>
        </p:nvSpPr>
        <p:spPr>
          <a:xfrm flipH="1">
            <a:off x="6087840" y="3629572"/>
            <a:ext cx="2625562" cy="1077218"/>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Telugu Stone Inscriptions at </a:t>
            </a:r>
            <a:r>
              <a:rPr lang="en-IN" sz="1600" b="0" i="0" dirty="0" err="1">
                <a:solidFill>
                  <a:srgbClr val="202124"/>
                </a:solidFill>
                <a:effectLst/>
                <a:latin typeface="Times New Roman" panose="02020603050405020304" pitchFamily="18" charset="0"/>
                <a:cs typeface="Times New Roman" panose="02020603050405020304" pitchFamily="18" charset="0"/>
              </a:rPr>
              <a:t>Srimukhalingeswara</a:t>
            </a:r>
            <a:r>
              <a:rPr lang="en-IN" sz="1600" b="0" i="0" dirty="0">
                <a:solidFill>
                  <a:srgbClr val="202124"/>
                </a:solidFill>
                <a:effectLst/>
                <a:latin typeface="Times New Roman" panose="02020603050405020304" pitchFamily="18" charset="0"/>
                <a:cs typeface="Times New Roman" panose="02020603050405020304" pitchFamily="18" charset="0"/>
              </a:rPr>
              <a:t> Temple</a:t>
            </a:r>
            <a:r>
              <a:rPr lang="en-IN" sz="1600" b="0" i="0" dirty="0">
                <a:solidFill>
                  <a:srgbClr val="000000"/>
                </a:solidFill>
                <a:effectLst/>
                <a:latin typeface="Times New Roman" panose="02020603050405020304" pitchFamily="18" charset="0"/>
                <a:cs typeface="Times New Roman" panose="02020603050405020304" pitchFamily="18" charset="0"/>
              </a:rPr>
              <a:t> in Andhra Pradesh, dated 10</a:t>
            </a:r>
            <a:r>
              <a:rPr lang="en-IN" sz="1600" b="0" i="0" baseline="30000" dirty="0">
                <a:solidFill>
                  <a:srgbClr val="000000"/>
                </a:solidFill>
                <a:effectLst/>
                <a:latin typeface="Times New Roman" panose="02020603050405020304" pitchFamily="18" charset="0"/>
                <a:cs typeface="Times New Roman" panose="02020603050405020304" pitchFamily="18" charset="0"/>
              </a:rPr>
              <a:t>th</a:t>
            </a:r>
            <a:r>
              <a:rPr lang="en-IN" sz="1600" b="0" i="0" dirty="0">
                <a:solidFill>
                  <a:srgbClr val="000000"/>
                </a:solidFill>
                <a:effectLst/>
                <a:latin typeface="Times New Roman" panose="02020603050405020304" pitchFamily="18" charset="0"/>
                <a:cs typeface="Times New Roman" panose="02020603050405020304" pitchFamily="18" charset="0"/>
              </a:rPr>
              <a:t> century AD</a:t>
            </a:r>
          </a:p>
        </p:txBody>
      </p:sp>
      <p:pic>
        <p:nvPicPr>
          <p:cNvPr id="1030" name="Picture 6">
            <a:extLst>
              <a:ext uri="{FF2B5EF4-FFF2-40B4-BE49-F238E27FC236}">
                <a16:creationId xmlns:a16="http://schemas.microsoft.com/office/drawing/2014/main" id="{908D0062-E3DC-1603-E63E-292CCD24A1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52" t="15014" r="12584" b="18652"/>
          <a:stretch/>
        </p:blipFill>
        <p:spPr bwMode="auto">
          <a:xfrm>
            <a:off x="5647756" y="1655545"/>
            <a:ext cx="3352405" cy="19502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402A34C-F8C1-9F40-6E9A-78E6E299243E}"/>
              </a:ext>
            </a:extLst>
          </p:cNvPr>
          <p:cNvPicPr>
            <a:picLocks noChangeAspect="1"/>
          </p:cNvPicPr>
          <p:nvPr/>
        </p:nvPicPr>
        <p:blipFill>
          <a:blip r:embed="rId5"/>
          <a:stretch>
            <a:fillRect/>
          </a:stretch>
        </p:blipFill>
        <p:spPr>
          <a:xfrm>
            <a:off x="353060" y="3836613"/>
            <a:ext cx="5152636" cy="2519737"/>
          </a:xfrm>
          <a:prstGeom prst="rect">
            <a:avLst/>
          </a:prstGeom>
        </p:spPr>
      </p:pic>
    </p:spTree>
    <p:extLst>
      <p:ext uri="{BB962C8B-B14F-4D97-AF65-F5344CB8AC3E}">
        <p14:creationId xmlns:p14="http://schemas.microsoft.com/office/powerpoint/2010/main" val="1066086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915C3-C551-B03A-7808-D8FFB74C147B}"/>
              </a:ext>
            </a:extLst>
          </p:cNvPr>
          <p:cNvSpPr>
            <a:spLocks noGrp="1"/>
          </p:cNvSpPr>
          <p:nvPr>
            <p:ph type="title"/>
          </p:nvPr>
        </p:nvSpPr>
        <p:spPr>
          <a:xfrm>
            <a:off x="457200" y="268238"/>
            <a:ext cx="8229600" cy="1143000"/>
          </a:xfrm>
        </p:spPr>
        <p:txBody>
          <a:bodyPr>
            <a:normAutofit fontScale="90000"/>
          </a:bodyPr>
          <a:lstStyle/>
          <a:p>
            <a:br>
              <a:rPr lang="en-IN" sz="3600"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SCOPE</a:t>
            </a:r>
            <a:br>
              <a:rPr lang="en-IN" dirty="0">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3FDD08E0-5695-E372-76DA-B93120FFB913}"/>
              </a:ext>
            </a:extLst>
          </p:cNvPr>
          <p:cNvSpPr>
            <a:spLocks noGrp="1"/>
          </p:cNvSpPr>
          <p:nvPr>
            <p:ph type="body" idx="1"/>
          </p:nvPr>
        </p:nvSpPr>
        <p:spPr>
          <a:xfrm>
            <a:off x="457200" y="1754204"/>
            <a:ext cx="8229600" cy="4525963"/>
          </a:xfrm>
        </p:spPr>
        <p:txBody>
          <a:bodyPr>
            <a:normAutofit/>
          </a:bodyPr>
          <a:lstStyle/>
          <a:p>
            <a:r>
              <a:rPr lang="en-US" sz="2100" b="1" i="0" dirty="0">
                <a:solidFill>
                  <a:schemeClr val="tx1"/>
                </a:solidFill>
                <a:effectLst/>
                <a:latin typeface="Times New Roman" panose="02020603050405020304" pitchFamily="18" charset="0"/>
                <a:cs typeface="Times New Roman" panose="02020603050405020304" pitchFamily="18" charset="0"/>
              </a:rPr>
              <a:t>Data Collection and Compilation</a:t>
            </a:r>
            <a:r>
              <a:rPr lang="en-IN" sz="2100" b="1" i="0" dirty="0">
                <a:solidFill>
                  <a:schemeClr val="tx1"/>
                </a:solidFill>
                <a:effectLst/>
                <a:latin typeface="Times New Roman" panose="02020603050405020304" pitchFamily="18" charset="0"/>
                <a:cs typeface="Times New Roman" panose="02020603050405020304" pitchFamily="18" charset="0"/>
              </a:rPr>
              <a:t>:</a:t>
            </a:r>
            <a:r>
              <a:rPr lang="en-US" sz="2100" b="0" i="0" dirty="0">
                <a:solidFill>
                  <a:schemeClr val="tx1"/>
                </a:solidFill>
                <a:effectLst/>
                <a:latin typeface="Times New Roman" panose="02020603050405020304" pitchFamily="18" charset="0"/>
                <a:cs typeface="Times New Roman" panose="02020603050405020304" pitchFamily="18" charset="0"/>
              </a:rPr>
              <a:t>Curate a dataset that includes variations in lighting, angles, and degradation levels to simulate real-world scenarios.</a:t>
            </a:r>
          </a:p>
          <a:p>
            <a:r>
              <a:rPr lang="en-US" sz="2100" b="1" i="0" dirty="0">
                <a:solidFill>
                  <a:schemeClr val="tx1"/>
                </a:solidFill>
                <a:effectLst/>
                <a:latin typeface="Times New Roman" panose="02020603050405020304" pitchFamily="18" charset="0"/>
                <a:cs typeface="Times New Roman" panose="02020603050405020304" pitchFamily="18" charset="0"/>
              </a:rPr>
              <a:t>Feature Extraction:</a:t>
            </a:r>
            <a:r>
              <a:rPr lang="en-IN" sz="2100" b="1" i="0" dirty="0">
                <a:solidFill>
                  <a:schemeClr val="tx1"/>
                </a:solidFill>
                <a:effectLst/>
                <a:latin typeface="Times New Roman" panose="02020603050405020304" pitchFamily="18" charset="0"/>
                <a:cs typeface="Times New Roman" panose="02020603050405020304" pitchFamily="18" charset="0"/>
              </a:rPr>
              <a:t> </a:t>
            </a:r>
            <a:r>
              <a:rPr lang="en-US" sz="2100" b="0" i="0" dirty="0">
                <a:solidFill>
                  <a:schemeClr val="tx1"/>
                </a:solidFill>
                <a:effectLst/>
                <a:latin typeface="Times New Roman" panose="02020603050405020304" pitchFamily="18" charset="0"/>
                <a:cs typeface="Times New Roman" panose="02020603050405020304" pitchFamily="18" charset="0"/>
              </a:rPr>
              <a:t>Explore techniques like edge detection, contour analysis, and texture analysis.</a:t>
            </a:r>
          </a:p>
          <a:p>
            <a:pPr algn="l"/>
            <a:r>
              <a:rPr lang="en-US" sz="2100" b="1" i="0" dirty="0">
                <a:solidFill>
                  <a:schemeClr val="tx1"/>
                </a:solidFill>
                <a:effectLst/>
                <a:latin typeface="Times New Roman" panose="02020603050405020304" pitchFamily="18" charset="0"/>
                <a:cs typeface="Times New Roman" panose="02020603050405020304" pitchFamily="18" charset="0"/>
              </a:rPr>
              <a:t>Future Enhancements:</a:t>
            </a:r>
            <a:r>
              <a:rPr lang="en-US" sz="2100" dirty="0">
                <a:solidFill>
                  <a:schemeClr val="tx1"/>
                </a:solidFill>
                <a:latin typeface="Times New Roman" panose="02020603050405020304" pitchFamily="18" charset="0"/>
                <a:cs typeface="Times New Roman" panose="02020603050405020304" pitchFamily="18" charset="0"/>
              </a:rPr>
              <a:t> </a:t>
            </a:r>
            <a:r>
              <a:rPr lang="en-US" sz="2100" b="0" i="0" dirty="0">
                <a:solidFill>
                  <a:schemeClr val="tx1"/>
                </a:solidFill>
                <a:effectLst/>
                <a:latin typeface="Times New Roman" panose="02020603050405020304" pitchFamily="18" charset="0"/>
                <a:cs typeface="Times New Roman" panose="02020603050405020304" pitchFamily="18" charset="0"/>
              </a:rPr>
              <a:t>Outline potential avenues for improvement, such as integrating Natural Language Processing (NLP) to improve context understanding, or extending the system to handle damaged or incomplete inscriptions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645D1D6-FE66-6009-2E74-528CC32C449A}"/>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E11E9960-15F9-863C-1FA4-184B7BF3AF10}"/>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A581643A-439D-6B6E-092B-DB0F9EB0AA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pic>
        <p:nvPicPr>
          <p:cNvPr id="7" name="Google Shape;90;p1">
            <a:extLst>
              <a:ext uri="{FF2B5EF4-FFF2-40B4-BE49-F238E27FC236}">
                <a16:creationId xmlns:a16="http://schemas.microsoft.com/office/drawing/2014/main" id="{E2C25A12-7B4C-5DDA-9146-3C152838E6FB}"/>
              </a:ext>
            </a:extLst>
          </p:cNvPr>
          <p:cNvPicPr preferRelativeResize="0"/>
          <p:nvPr/>
        </p:nvPicPr>
        <p:blipFill rotWithShape="1">
          <a:blip r:embed="rId2">
            <a:alphaModFix/>
          </a:blip>
          <a:srcRect/>
          <a:stretch/>
        </p:blipFill>
        <p:spPr>
          <a:xfrm>
            <a:off x="228600" y="553353"/>
            <a:ext cx="1735931" cy="755015"/>
          </a:xfrm>
          <a:prstGeom prst="rect">
            <a:avLst/>
          </a:prstGeom>
          <a:noFill/>
          <a:ln>
            <a:noFill/>
          </a:ln>
        </p:spPr>
      </p:pic>
    </p:spTree>
    <p:extLst>
      <p:ext uri="{BB962C8B-B14F-4D97-AF65-F5344CB8AC3E}">
        <p14:creationId xmlns:p14="http://schemas.microsoft.com/office/powerpoint/2010/main" val="4203891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5726-8B68-9F50-6F07-1EE0DD54A72E}"/>
              </a:ext>
            </a:extLst>
          </p:cNvPr>
          <p:cNvSpPr>
            <a:spLocks noGrp="1"/>
          </p:cNvSpPr>
          <p:nvPr>
            <p:ph type="title"/>
          </p:nvPr>
        </p:nvSpPr>
        <p:spPr/>
        <p:txBody>
          <a:bodyPr>
            <a:normAutofit fontScale="90000"/>
          </a:bodyPr>
          <a:lstStyle/>
          <a:p>
            <a:br>
              <a:rPr lang="en-IN"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TASKS</a:t>
            </a:r>
            <a:br>
              <a:rPr lang="en-IN" dirty="0">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3EB281CC-7604-3FE9-0162-B2923401B6DB}"/>
              </a:ext>
            </a:extLst>
          </p:cNvPr>
          <p:cNvSpPr>
            <a:spLocks noGrp="1"/>
          </p:cNvSpPr>
          <p:nvPr>
            <p:ph type="body" idx="1"/>
          </p:nvPr>
        </p:nvSpPr>
        <p:spPr>
          <a:xfrm>
            <a:off x="457200" y="1417638"/>
            <a:ext cx="8229600" cy="4525963"/>
          </a:xfrm>
        </p:spPr>
        <p:txBody>
          <a:bodyPr>
            <a:normAutofit/>
          </a:bodyPr>
          <a:lstStyle/>
          <a:p>
            <a:pPr marL="114300" indent="0">
              <a:buNone/>
            </a:pPr>
            <a:endParaRPr lang="en-IN" dirty="0">
              <a:latin typeface="Times New Roman" panose="02020603050405020304" pitchFamily="18" charset="0"/>
              <a:cs typeface="Times New Roman" panose="02020603050405020304" pitchFamily="18" charset="0"/>
            </a:endParaRPr>
          </a:p>
          <a:p>
            <a:pPr indent="-457200" algn="just"/>
            <a:r>
              <a:rPr lang="en-US" sz="1900" b="1" i="0" dirty="0">
                <a:solidFill>
                  <a:schemeClr val="tx1"/>
                </a:solidFill>
                <a:effectLst/>
                <a:latin typeface="Times New Roman" panose="02020603050405020304" pitchFamily="18" charset="0"/>
                <a:cs typeface="Times New Roman" panose="02020603050405020304" pitchFamily="18" charset="0"/>
              </a:rPr>
              <a:t>Data Collection and Preparation</a:t>
            </a:r>
            <a:endParaRPr lang="en-US" sz="1900" b="0" i="0" dirty="0">
              <a:solidFill>
                <a:schemeClr val="tx1"/>
              </a:solidFill>
              <a:effectLst/>
              <a:latin typeface="Times New Roman" panose="02020603050405020304" pitchFamily="18" charset="0"/>
              <a:cs typeface="Times New Roman" panose="02020603050405020304" pitchFamily="18" charset="0"/>
            </a:endParaRPr>
          </a:p>
          <a:p>
            <a:pPr indent="-457200" algn="just"/>
            <a:r>
              <a:rPr lang="en-US" sz="1900" b="1" i="0" dirty="0">
                <a:solidFill>
                  <a:schemeClr val="tx1"/>
                </a:solidFill>
                <a:effectLst/>
                <a:latin typeface="Times New Roman" panose="02020603050405020304" pitchFamily="18" charset="0"/>
                <a:cs typeface="Times New Roman" panose="02020603050405020304" pitchFamily="18" charset="0"/>
              </a:rPr>
              <a:t>Preprocessing and Image Enhancement</a:t>
            </a:r>
            <a:endParaRPr lang="en-US" sz="1900" b="0" i="0" dirty="0">
              <a:solidFill>
                <a:schemeClr val="tx1"/>
              </a:solidFill>
              <a:effectLst/>
              <a:latin typeface="Times New Roman" panose="02020603050405020304" pitchFamily="18" charset="0"/>
              <a:cs typeface="Times New Roman" panose="02020603050405020304" pitchFamily="18" charset="0"/>
            </a:endParaRPr>
          </a:p>
          <a:p>
            <a:pPr indent="-457200" algn="just"/>
            <a:r>
              <a:rPr lang="en-US" sz="1900" b="1" i="0" dirty="0">
                <a:solidFill>
                  <a:schemeClr val="tx1"/>
                </a:solidFill>
                <a:effectLst/>
                <a:latin typeface="Times New Roman" panose="02020603050405020304" pitchFamily="18" charset="0"/>
                <a:cs typeface="Times New Roman" panose="02020603050405020304" pitchFamily="18" charset="0"/>
              </a:rPr>
              <a:t>Model Selection and Development</a:t>
            </a:r>
          </a:p>
          <a:p>
            <a:pPr indent="-457200" algn="just"/>
            <a:r>
              <a:rPr lang="en-US" sz="2000" b="1" i="0" dirty="0">
                <a:solidFill>
                  <a:srgbClr val="374151"/>
                </a:solidFill>
                <a:effectLst/>
                <a:latin typeface="Times New Roman" panose="02020603050405020304" pitchFamily="18" charset="0"/>
                <a:cs typeface="Times New Roman" panose="02020603050405020304" pitchFamily="18" charset="0"/>
              </a:rPr>
              <a:t>Model Training</a:t>
            </a:r>
            <a:endParaRPr lang="en-US" sz="1900" b="1" dirty="0">
              <a:solidFill>
                <a:schemeClr val="tx1"/>
              </a:solidFill>
              <a:latin typeface="Times New Roman" panose="02020603050405020304" pitchFamily="18" charset="0"/>
              <a:cs typeface="Times New Roman" panose="02020603050405020304" pitchFamily="18" charset="0"/>
            </a:endParaRPr>
          </a:p>
          <a:p>
            <a:pPr indent="-457200" algn="just"/>
            <a:r>
              <a:rPr lang="en-US" sz="2000" b="1" i="0" dirty="0">
                <a:solidFill>
                  <a:srgbClr val="374151"/>
                </a:solidFill>
                <a:effectLst/>
                <a:latin typeface="Times New Roman" panose="02020603050405020304" pitchFamily="18" charset="0"/>
                <a:cs typeface="Times New Roman" panose="02020603050405020304" pitchFamily="18" charset="0"/>
              </a:rPr>
              <a:t>Model Evaluation and Fine-Tuning</a:t>
            </a:r>
            <a:endParaRPr lang="en-US" sz="1900" b="1" i="0" dirty="0">
              <a:solidFill>
                <a:schemeClr val="tx1"/>
              </a:solidFill>
              <a:effectLst/>
              <a:latin typeface="Times New Roman" panose="02020603050405020304" pitchFamily="18" charset="0"/>
              <a:cs typeface="Times New Roman" panose="02020603050405020304" pitchFamily="18" charset="0"/>
            </a:endParaRPr>
          </a:p>
          <a:p>
            <a:pPr indent="-457200" algn="just"/>
            <a:r>
              <a:rPr lang="en-US" sz="2000" b="1" i="0" dirty="0">
                <a:solidFill>
                  <a:srgbClr val="374151"/>
                </a:solidFill>
                <a:effectLst/>
                <a:latin typeface="Times New Roman" panose="02020603050405020304" pitchFamily="18" charset="0"/>
                <a:cs typeface="Times New Roman" panose="02020603050405020304" pitchFamily="18" charset="0"/>
              </a:rPr>
              <a:t>Script and Language Diversity</a:t>
            </a:r>
            <a:endParaRPr lang="en-US" sz="1900" b="0" i="0" dirty="0">
              <a:solidFill>
                <a:schemeClr val="tx1"/>
              </a:solidFill>
              <a:effectLst/>
              <a:latin typeface="Times New Roman" panose="02020603050405020304" pitchFamily="18" charset="0"/>
              <a:cs typeface="Times New Roman" panose="02020603050405020304" pitchFamily="18" charset="0"/>
            </a:endParaRPr>
          </a:p>
          <a:p>
            <a:pPr indent="-457200" algn="just"/>
            <a:endParaRPr lang="en-US" b="0" i="0" dirty="0">
              <a:solidFill>
                <a:srgbClr val="374151"/>
              </a:solidFill>
              <a:effectLst/>
              <a:latin typeface="Times New Roman" panose="02020603050405020304" pitchFamily="18" charset="0"/>
              <a:cs typeface="Times New Roman" panose="02020603050405020304" pitchFamily="18" charset="0"/>
            </a:endParaRPr>
          </a:p>
          <a:p>
            <a:pPr indent="-457200" algn="just"/>
            <a:endParaRPr lang="en-US" b="0" i="0" dirty="0">
              <a:solidFill>
                <a:srgbClr val="374151"/>
              </a:solidFill>
              <a:effectLst/>
              <a:latin typeface="Times New Roman" panose="02020603050405020304" pitchFamily="18" charset="0"/>
              <a:cs typeface="Times New Roman" panose="02020603050405020304" pitchFamily="18" charset="0"/>
            </a:endParaRPr>
          </a:p>
          <a:p>
            <a:pPr indent="-457200" algn="just"/>
            <a:endParaRPr lang="en-US" b="0" i="0" dirty="0">
              <a:solidFill>
                <a:srgbClr val="374151"/>
              </a:solidFill>
              <a:effectLst/>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C6860A5-6F10-2AA0-5460-871463DA22F8}"/>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B5D6E30E-8E26-B9CD-D935-05A5E83414F6}"/>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269AEEEC-D67F-36D8-CEC5-E9D3F9654B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pic>
        <p:nvPicPr>
          <p:cNvPr id="7" name="Google Shape;90;p1">
            <a:extLst>
              <a:ext uri="{FF2B5EF4-FFF2-40B4-BE49-F238E27FC236}">
                <a16:creationId xmlns:a16="http://schemas.microsoft.com/office/drawing/2014/main" id="{0F32F951-760C-8CA9-9BCD-513F8BF64E1A}"/>
              </a:ext>
            </a:extLst>
          </p:cNvPr>
          <p:cNvPicPr preferRelativeResize="0"/>
          <p:nvPr/>
        </p:nvPicPr>
        <p:blipFill rotWithShape="1">
          <a:blip r:embed="rId2">
            <a:alphaModFix/>
          </a:blip>
          <a:srcRect/>
          <a:stretch/>
        </p:blipFill>
        <p:spPr>
          <a:xfrm>
            <a:off x="228600" y="553353"/>
            <a:ext cx="1735931" cy="755015"/>
          </a:xfrm>
          <a:prstGeom prst="rect">
            <a:avLst/>
          </a:prstGeom>
          <a:noFill/>
          <a:ln>
            <a:noFill/>
          </a:ln>
        </p:spPr>
      </p:pic>
    </p:spTree>
    <p:extLst>
      <p:ext uri="{BB962C8B-B14F-4D97-AF65-F5344CB8AC3E}">
        <p14:creationId xmlns:p14="http://schemas.microsoft.com/office/powerpoint/2010/main" val="413509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2BAEC-A93E-B0C9-452E-805E862A6E32}"/>
              </a:ext>
            </a:extLst>
          </p:cNvPr>
          <p:cNvSpPr>
            <a:spLocks noGrp="1"/>
          </p:cNvSpPr>
          <p:nvPr>
            <p:ph type="title"/>
          </p:nvPr>
        </p:nvSpPr>
        <p:spPr/>
        <p:txBody>
          <a:bodyPr>
            <a:normAutofit fontScale="90000"/>
          </a:bodyPr>
          <a:lstStyle/>
          <a:p>
            <a:br>
              <a:rPr lang="en-IN"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CHALLENGES</a:t>
            </a:r>
            <a:br>
              <a:rPr lang="en-IN" dirty="0">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92DC29D9-E6CE-C211-C9CC-E7AAF7E46638}"/>
              </a:ext>
            </a:extLst>
          </p:cNvPr>
          <p:cNvSpPr>
            <a:spLocks noGrp="1"/>
          </p:cNvSpPr>
          <p:nvPr>
            <p:ph type="body" idx="1"/>
          </p:nvPr>
        </p:nvSpPr>
        <p:spPr/>
        <p:txBody>
          <a:bodyPr>
            <a:normAutofit/>
          </a:bodyPr>
          <a:lstStyle/>
          <a:p>
            <a:pPr indent="-457200" algn="just"/>
            <a:r>
              <a:rPr lang="en-US" sz="2000" b="1" i="0" dirty="0">
                <a:solidFill>
                  <a:schemeClr val="tx1"/>
                </a:solidFill>
                <a:effectLst/>
                <a:latin typeface="Times New Roman" panose="02020603050405020304" pitchFamily="18" charset="0"/>
                <a:cs typeface="Times New Roman" panose="02020603050405020304" pitchFamily="18" charset="0"/>
              </a:rPr>
              <a:t>Limited and Degraded Data:</a:t>
            </a:r>
            <a:r>
              <a:rPr lang="en-US" sz="2000" dirty="0">
                <a:solidFill>
                  <a:schemeClr val="tx1"/>
                </a:solidFill>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Ancient inscriptions often suffer from degradation due to weathering, erosion, and time, leading to variations in character shapes and quality.</a:t>
            </a:r>
          </a:p>
          <a:p>
            <a:pPr indent="-457200" algn="just"/>
            <a:r>
              <a:rPr lang="en-US" sz="2000" b="1" i="0" dirty="0">
                <a:solidFill>
                  <a:schemeClr val="tx1"/>
                </a:solidFill>
                <a:effectLst/>
                <a:latin typeface="Times New Roman" panose="02020603050405020304" pitchFamily="18" charset="0"/>
                <a:cs typeface="Times New Roman" panose="02020603050405020304" pitchFamily="18" charset="0"/>
              </a:rPr>
              <a:t>Character Variability: </a:t>
            </a:r>
            <a:r>
              <a:rPr lang="en-US" sz="2000" b="0" i="0" dirty="0">
                <a:solidFill>
                  <a:schemeClr val="tx1"/>
                </a:solidFill>
                <a:effectLst/>
                <a:latin typeface="Times New Roman" panose="02020603050405020304" pitchFamily="18" charset="0"/>
                <a:cs typeface="Times New Roman" panose="02020603050405020304" pitchFamily="18" charset="0"/>
              </a:rPr>
              <a:t>Characters within a script can vary in terms of style, stroke width, and structure, making accurate segmentation and recognition difficult.</a:t>
            </a:r>
          </a:p>
          <a:p>
            <a:pPr indent="-457200" algn="just"/>
            <a:r>
              <a:rPr lang="en-US" sz="2000" b="1" i="0" dirty="0">
                <a:solidFill>
                  <a:schemeClr val="tx1"/>
                </a:solidFill>
                <a:effectLst/>
                <a:latin typeface="Times New Roman" panose="02020603050405020304" pitchFamily="18" charset="0"/>
                <a:cs typeface="Times New Roman" panose="02020603050405020304" pitchFamily="18" charset="0"/>
              </a:rPr>
              <a:t>Limited Context:</a:t>
            </a:r>
            <a:r>
              <a:rPr lang="en-US" sz="2000" dirty="0">
                <a:solidFill>
                  <a:schemeClr val="tx1"/>
                </a:solidFill>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Many inscriptions lack proper context, making it challenging to disambiguate characters that might look similar but have different meanings.</a:t>
            </a:r>
          </a:p>
          <a:p>
            <a:pPr marL="0" indent="0" algn="just">
              <a:buNone/>
            </a:pPr>
            <a:endParaRPr lang="en-US" sz="3200" b="0" i="0" dirty="0">
              <a:solidFill>
                <a:srgbClr val="374151"/>
              </a:solidFill>
              <a:effectLst/>
              <a:latin typeface="Times New Roman" panose="02020603050405020304" pitchFamily="18" charset="0"/>
              <a:cs typeface="Times New Roman" panose="02020603050405020304" pitchFamily="18" charset="0"/>
            </a:endParaRPr>
          </a:p>
          <a:p>
            <a:pPr indent="-457200" algn="just"/>
            <a:endParaRPr lang="en-US" sz="3200" b="0" i="0" dirty="0">
              <a:solidFill>
                <a:srgbClr val="374151"/>
              </a:solidFill>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F41DBD5-BBBF-4CC2-BCF3-80BC00AA1E93}"/>
              </a:ext>
            </a:extLst>
          </p:cNvPr>
          <p:cNvSpPr>
            <a:spLocks noGrp="1"/>
          </p:cNvSpPr>
          <p:nvPr>
            <p:ph type="dt" idx="10"/>
          </p:nvPr>
        </p:nvSpPr>
        <p:spPr/>
        <p:txBody>
          <a:bodyPr/>
          <a:lstStyle/>
          <a:p>
            <a:r>
              <a:rPr lang="en-US"/>
              <a:t>06/09/2023</a:t>
            </a:r>
          </a:p>
        </p:txBody>
      </p:sp>
      <p:sp>
        <p:nvSpPr>
          <p:cNvPr id="5" name="Footer Placeholder 4">
            <a:extLst>
              <a:ext uri="{FF2B5EF4-FFF2-40B4-BE49-F238E27FC236}">
                <a16:creationId xmlns:a16="http://schemas.microsoft.com/office/drawing/2014/main" id="{552158FB-9E3D-A9BE-C7A2-10C9682D27FA}"/>
              </a:ext>
            </a:extLst>
          </p:cNvPr>
          <p:cNvSpPr>
            <a:spLocks noGrp="1"/>
          </p:cNvSpPr>
          <p:nvPr>
            <p:ph type="ftr" idx="11"/>
          </p:nvPr>
        </p:nvSpPr>
        <p:spPr/>
        <p:txBody>
          <a:bodyPr/>
          <a:lstStyle/>
          <a:p>
            <a:r>
              <a:rPr lang="en-US"/>
              <a:t>Character Recognition Of Ancient Stone Inscriptions using HOG</a:t>
            </a:r>
          </a:p>
        </p:txBody>
      </p:sp>
      <p:sp>
        <p:nvSpPr>
          <p:cNvPr id="6" name="Slide Number Placeholder 5">
            <a:extLst>
              <a:ext uri="{FF2B5EF4-FFF2-40B4-BE49-F238E27FC236}">
                <a16:creationId xmlns:a16="http://schemas.microsoft.com/office/drawing/2014/main" id="{581FC490-8202-3DFE-6EE2-2CC0B8D7D9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pic>
        <p:nvPicPr>
          <p:cNvPr id="7" name="Google Shape;90;p1">
            <a:extLst>
              <a:ext uri="{FF2B5EF4-FFF2-40B4-BE49-F238E27FC236}">
                <a16:creationId xmlns:a16="http://schemas.microsoft.com/office/drawing/2014/main" id="{4381FC0F-BF72-9B77-29F8-EA56F9908ED3}"/>
              </a:ext>
            </a:extLst>
          </p:cNvPr>
          <p:cNvPicPr preferRelativeResize="0"/>
          <p:nvPr/>
        </p:nvPicPr>
        <p:blipFill rotWithShape="1">
          <a:blip r:embed="rId2">
            <a:alphaModFix/>
          </a:blip>
          <a:srcRect/>
          <a:stretch/>
        </p:blipFill>
        <p:spPr>
          <a:xfrm>
            <a:off x="228600" y="553353"/>
            <a:ext cx="1735931" cy="755015"/>
          </a:xfrm>
          <a:prstGeom prst="rect">
            <a:avLst/>
          </a:prstGeom>
          <a:noFill/>
          <a:ln>
            <a:noFill/>
          </a:ln>
        </p:spPr>
      </p:pic>
    </p:spTree>
    <p:extLst>
      <p:ext uri="{BB962C8B-B14F-4D97-AF65-F5344CB8AC3E}">
        <p14:creationId xmlns:p14="http://schemas.microsoft.com/office/powerpoint/2010/main" val="3621873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254089"/>
            <a:ext cx="8229600" cy="1143000"/>
          </a:xfrm>
          <a:prstGeom prst="rect">
            <a:avLst/>
          </a:prstGeom>
          <a:noFill/>
          <a:ln>
            <a:noFill/>
          </a:ln>
        </p:spPr>
        <p:txBody>
          <a:bodyPr spcFirstLastPara="1" wrap="square" lIns="91425" tIns="45700" rIns="91425" bIns="45700" anchor="ctr" anchorCtr="0">
            <a:normAutofit/>
          </a:bodyPr>
          <a:lstStyle/>
          <a:p>
            <a:pPr>
              <a:buSzPts val="4400"/>
            </a:pPr>
            <a:r>
              <a:rPr lang="en-US" sz="3200" dirty="0">
                <a:latin typeface="Times New Roman" panose="02020603050405020304" pitchFamily="18" charset="0"/>
                <a:cs typeface="Times New Roman" panose="02020603050405020304" pitchFamily="18" charset="0"/>
              </a:rPr>
              <a:t>     EXISTING SYSTEM</a:t>
            </a:r>
            <a:br>
              <a:rPr lang="en-US" sz="1200" dirty="0">
                <a:latin typeface="Times New Roman" panose="02020603050405020304" pitchFamily="18" charset="0"/>
                <a:cs typeface="Times New Roman" panose="02020603050405020304" pitchFamily="18" charset="0"/>
              </a:rPr>
            </a:br>
            <a:r>
              <a:rPr lang="en-US" sz="1800" b="1" dirty="0">
                <a:latin typeface="Times New Roman" pitchFamily="18" charset="0"/>
                <a:cs typeface="Times New Roman" pitchFamily="18" charset="0"/>
              </a:rPr>
              <a:t>		</a:t>
            </a:r>
            <a:endParaRPr sz="1800" b="1" dirty="0">
              <a:latin typeface="Times New Roman" pitchFamily="18" charset="0"/>
              <a:cs typeface="Times New Roman" pitchFamily="18" charset="0"/>
            </a:endParaRPr>
          </a:p>
        </p:txBody>
      </p:sp>
      <p:sp>
        <p:nvSpPr>
          <p:cNvPr id="97" name="Google Shape;97;p2"/>
          <p:cNvSpPr txBox="1">
            <a:spLocks noGrp="1"/>
          </p:cNvSpPr>
          <p:nvPr>
            <p:ph type="body" idx="1"/>
          </p:nvPr>
        </p:nvSpPr>
        <p:spPr>
          <a:xfrm>
            <a:off x="457200" y="956317"/>
            <a:ext cx="8229600" cy="4525963"/>
          </a:xfrm>
          <a:prstGeom prst="rect">
            <a:avLst/>
          </a:prstGeom>
          <a:noFill/>
          <a:ln>
            <a:noFill/>
          </a:ln>
        </p:spPr>
        <p:txBody>
          <a:bodyPr spcFirstLastPara="1" wrap="square" lIns="91425" tIns="45700" rIns="91425" bIns="45700" anchor="t" anchorCtr="0">
            <a:normAutofit/>
          </a:bodyPr>
          <a:lstStyle/>
          <a:p>
            <a:pPr marL="0" lvl="0" indent="0" algn="just">
              <a:lnSpc>
                <a:spcPct val="107000"/>
              </a:lnSpc>
              <a:spcAft>
                <a:spcPts val="80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a:lnSpc>
                <a:spcPct val="107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systems typically employ preprocessing steps like image enhancement and noise reduction to improve the quality of input images. Subsequently, they utilize machine learning algorithms, such as convolutional neural networks (CNNs) or recurrent neural networks (RNNs), trained on annotated datasets of ancient scripts, to recognize and classify characters.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latin typeface="Times New Roman" pitchFamily="18" charset="0"/>
              <a:cs typeface="Times New Roman" pitchFamily="18" charset="0"/>
            </a:endParaRPr>
          </a:p>
        </p:txBody>
      </p:sp>
      <p:pic>
        <p:nvPicPr>
          <p:cNvPr id="98" name="Google Shape;98;p2"/>
          <p:cNvPicPr preferRelativeResize="0"/>
          <p:nvPr/>
        </p:nvPicPr>
        <p:blipFill rotWithShape="1">
          <a:blip r:embed="rId3">
            <a:alphaModFix/>
          </a:blip>
          <a:srcRect/>
          <a:stretch/>
        </p:blipFill>
        <p:spPr>
          <a:xfrm>
            <a:off x="332014" y="365050"/>
            <a:ext cx="2237740" cy="755015"/>
          </a:xfrm>
          <a:prstGeom prst="rect">
            <a:avLst/>
          </a:prstGeom>
          <a:noFill/>
          <a:ln>
            <a:noFill/>
          </a:ln>
        </p:spPr>
      </p:pic>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06/09/2023</a:t>
            </a:r>
            <a:endParaRPr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Character Recognition Of Ancient Stone Inscriptions using HOG</a:t>
            </a:r>
            <a:endParaRP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pic>
        <p:nvPicPr>
          <p:cNvPr id="2" name="Picture 1">
            <a:extLst>
              <a:ext uri="{FF2B5EF4-FFF2-40B4-BE49-F238E27FC236}">
                <a16:creationId xmlns:a16="http://schemas.microsoft.com/office/drawing/2014/main" id="{AA806FC1-1E25-3D07-260C-850A6B1FC46D}"/>
              </a:ext>
            </a:extLst>
          </p:cNvPr>
          <p:cNvPicPr>
            <a:picLocks noChangeAspect="1"/>
          </p:cNvPicPr>
          <p:nvPr/>
        </p:nvPicPr>
        <p:blipFill>
          <a:blip r:embed="rId4"/>
          <a:stretch>
            <a:fillRect/>
          </a:stretch>
        </p:blipFill>
        <p:spPr>
          <a:xfrm>
            <a:off x="2800951" y="2910490"/>
            <a:ext cx="3291840" cy="3282229"/>
          </a:xfrm>
          <a:prstGeom prst="rect">
            <a:avLst/>
          </a:prstGeom>
        </p:spPr>
      </p:pic>
      <p:sp>
        <p:nvSpPr>
          <p:cNvPr id="3" name="TextBox 2">
            <a:extLst>
              <a:ext uri="{FF2B5EF4-FFF2-40B4-BE49-F238E27FC236}">
                <a16:creationId xmlns:a16="http://schemas.microsoft.com/office/drawing/2014/main" id="{C7E0B3B2-5A09-8849-E2D8-A8CB8311B139}"/>
              </a:ext>
            </a:extLst>
          </p:cNvPr>
          <p:cNvSpPr txBox="1"/>
          <p:nvPr/>
        </p:nvSpPr>
        <p:spPr>
          <a:xfrm>
            <a:off x="6309359" y="4084991"/>
            <a:ext cx="2127183" cy="523220"/>
          </a:xfrm>
          <a:prstGeom prst="rect">
            <a:avLst/>
          </a:prstGeom>
          <a:noFill/>
        </p:spPr>
        <p:txBody>
          <a:bodyPr wrap="square" rtlCol="0">
            <a:spAutoFit/>
          </a:bodyPr>
          <a:lstStyle/>
          <a:p>
            <a:r>
              <a:rPr lang="en-IN" dirty="0"/>
              <a:t>Existing system;</a:t>
            </a:r>
          </a:p>
          <a:p>
            <a:r>
              <a:rPr lang="en-IN" dirty="0"/>
              <a:t>Georgian Language</a:t>
            </a:r>
          </a:p>
        </p:txBody>
      </p:sp>
    </p:spTree>
    <p:extLst>
      <p:ext uri="{BB962C8B-B14F-4D97-AF65-F5344CB8AC3E}">
        <p14:creationId xmlns:p14="http://schemas.microsoft.com/office/powerpoint/2010/main" val="3626857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a:off x="406684" y="1328721"/>
            <a:ext cx="8604607" cy="5072079"/>
          </a:xfrm>
          <a:prstGeom prst="rect">
            <a:avLst/>
          </a:prstGeom>
          <a:noFill/>
          <a:ln>
            <a:noFill/>
          </a:ln>
        </p:spPr>
        <p:txBody>
          <a:bodyPr spcFirstLastPara="1" wrap="square" lIns="91425" tIns="45700" rIns="91425" bIns="45700" anchor="t" anchorCtr="0">
            <a:normAutofit/>
          </a:bodyPr>
          <a:lstStyle/>
          <a:p>
            <a:pPr marL="0" indent="0" algn="just">
              <a:spcBef>
                <a:spcPts val="0"/>
              </a:spcBef>
              <a:buSzPts val="3200"/>
              <a:buNone/>
            </a:pPr>
            <a:endParaRPr lang="en-US" sz="2400" dirty="0">
              <a:latin typeface="Times New Roman" panose="02020603050405020304" pitchFamily="18" charset="0"/>
              <a:cs typeface="Times New Roman" panose="02020603050405020304" pitchFamily="18" charset="0"/>
            </a:endParaRPr>
          </a:p>
          <a:p>
            <a:pPr marL="0" indent="0" algn="just">
              <a:lnSpc>
                <a:spcPct val="107000"/>
              </a:lnSpc>
              <a:spcAft>
                <a:spcPts val="800"/>
              </a:spcAft>
              <a:buNone/>
              <a:tabLst>
                <a:tab pos="457200" algn="l"/>
              </a:tabLst>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To recognize the characters in the stone inscriptions by overcoming the erosion and degradations of inscriptions over time and successfully implementing the HOG approach to efficiently decipher text thereby promoting cultural heritage.</a:t>
            </a:r>
          </a:p>
        </p:txBody>
      </p:sp>
      <p:pic>
        <p:nvPicPr>
          <p:cNvPr id="107" name="Google Shape;107;p5"/>
          <p:cNvPicPr preferRelativeResize="0"/>
          <p:nvPr/>
        </p:nvPicPr>
        <p:blipFill rotWithShape="1">
          <a:blip r:embed="rId3">
            <a:alphaModFix/>
          </a:blip>
          <a:srcRect/>
          <a:stretch/>
        </p:blipFill>
        <p:spPr>
          <a:xfrm>
            <a:off x="381000" y="457200"/>
            <a:ext cx="2237740" cy="755015"/>
          </a:xfrm>
          <a:prstGeom prst="rect">
            <a:avLst/>
          </a:prstGeom>
          <a:noFill/>
          <a:ln>
            <a:noFill/>
          </a:ln>
        </p:spPr>
      </p:pic>
      <p:sp>
        <p:nvSpPr>
          <p:cNvPr id="108" name="Google Shape;10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06/09/2023</a:t>
            </a:r>
            <a:endParaRPr lang="en-US" dirty="0"/>
          </a:p>
        </p:txBody>
      </p:sp>
      <p:sp>
        <p:nvSpPr>
          <p:cNvPr id="109" name="Google Shape;10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Character Recognition Of Ancient Stone Inscriptions using HOG</a:t>
            </a:r>
            <a:endParaRPr/>
          </a:p>
        </p:txBody>
      </p:sp>
      <p:sp>
        <p:nvSpPr>
          <p:cNvPr id="110" name="Google Shape;11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a:t>
            </a:fld>
            <a:endParaRPr/>
          </a:p>
        </p:txBody>
      </p:sp>
      <p:sp>
        <p:nvSpPr>
          <p:cNvPr id="2" name="TextBox 1">
            <a:extLst>
              <a:ext uri="{FF2B5EF4-FFF2-40B4-BE49-F238E27FC236}">
                <a16:creationId xmlns:a16="http://schemas.microsoft.com/office/drawing/2014/main" id="{BB4CB898-C5CC-7653-EDB4-A228B6DDCA02}"/>
              </a:ext>
            </a:extLst>
          </p:cNvPr>
          <p:cNvSpPr txBox="1"/>
          <p:nvPr/>
        </p:nvSpPr>
        <p:spPr>
          <a:xfrm>
            <a:off x="3291841" y="542319"/>
            <a:ext cx="4745254" cy="584775"/>
          </a:xfrm>
          <a:prstGeom prst="rect">
            <a:avLst/>
          </a:prstGeom>
          <a:noFill/>
        </p:spPr>
        <p:txBody>
          <a:bodyPr wrap="square" rtlCol="0">
            <a:spAutoFit/>
          </a:bodyPr>
          <a:lstStyle/>
          <a:p>
            <a:pPr marL="0" indent="0">
              <a:spcBef>
                <a:spcPts val="0"/>
              </a:spcBef>
              <a:buSzPts val="3200"/>
              <a:buNone/>
            </a:pPr>
            <a:r>
              <a:rPr lang="en-US" sz="3200" dirty="0">
                <a:latin typeface="Times New Roman" panose="02020603050405020304" pitchFamily="18" charset="0"/>
                <a:cs typeface="Times New Roman" panose="02020603050405020304" pitchFamily="18" charset="0"/>
              </a:rPr>
              <a:t>PROBLEM STATEMENT</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TotalTime>
  <Words>1898</Words>
  <Application>Microsoft Office PowerPoint</Application>
  <PresentationFormat>On-screen Show (4:3)</PresentationFormat>
  <Paragraphs>229</Paragraphs>
  <Slides>30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Söhne</vt:lpstr>
      <vt:lpstr>Times New Roman</vt:lpstr>
      <vt:lpstr>Office Theme</vt:lpstr>
      <vt:lpstr>Stone Inscription Recognition and Identification System</vt:lpstr>
      <vt:lpstr> ABSTRACT </vt:lpstr>
      <vt:lpstr> INTRODUCTION </vt:lpstr>
      <vt:lpstr>   </vt:lpstr>
      <vt:lpstr> SCOPE </vt:lpstr>
      <vt:lpstr> TASKS </vt:lpstr>
      <vt:lpstr> CHALLENGES </vt:lpstr>
      <vt:lpstr>     EXISTING SYSTEM   </vt:lpstr>
      <vt:lpstr>PowerPoint Presentation</vt:lpstr>
      <vt:lpstr> OBJECTIVES </vt:lpstr>
      <vt:lpstr>DATASETS OF SIMILAR PAPERS</vt:lpstr>
      <vt:lpstr>PowerPoint Presentation</vt:lpstr>
      <vt:lpstr>PowerPoint Presentation</vt:lpstr>
      <vt:lpstr>                                                                       BLOCK DIAGRAM OF THE PROPOSED MODEL </vt:lpstr>
      <vt:lpstr>PowerPoint Presentation</vt:lpstr>
      <vt:lpstr>PowerPoint Presentation</vt:lpstr>
      <vt:lpstr>                                    </vt:lpstr>
      <vt:lpstr>SMOOTHING USING GAUSSIAN FILTER</vt:lpstr>
      <vt:lpstr>OTSU BINARY THRESHOLD</vt:lpstr>
      <vt:lpstr>PowerPoint Presentation</vt:lpstr>
      <vt:lpstr>WATERSHED ALGORITHM</vt:lpstr>
      <vt:lpstr>CODE SNAPSHOTS</vt:lpstr>
      <vt:lpstr>PowerPoint Presentation</vt:lpstr>
      <vt:lpstr>PowerPoint Presentation</vt:lpstr>
      <vt:lpstr>Few Datasets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&lt;Recognition Of Ancient Stone Inscription Characters Using Histogram Of Oriented Gradients &gt;</dc:title>
  <dc:creator>TRIYAN</dc:creator>
  <cp:lastModifiedBy>aakula.triyansubramanyam@outlook.com</cp:lastModifiedBy>
  <cp:revision>31</cp:revision>
  <dcterms:modified xsi:type="dcterms:W3CDTF">2023-11-21T13:33:48Z</dcterms:modified>
</cp:coreProperties>
</file>